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9" r:id="rId2"/>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313" r:id="rId17"/>
    <p:sldId id="314" r:id="rId18"/>
    <p:sldId id="315" r:id="rId19"/>
    <p:sldId id="316" r:id="rId20"/>
    <p:sldId id="318" r:id="rId21"/>
    <p:sldId id="319" r:id="rId22"/>
    <p:sldId id="320"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86" d="100"/>
          <a:sy n="86" d="100"/>
        </p:scale>
        <p:origin x="48"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Babafemi%20Olayinka\Desktop\CareerFoundry\vgsales_clean%20with%20Final%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 with Final Project.xlsx]Sheet8i!PivotTable3</c:name>
    <c:fmtId val="23"/>
  </c:pivotSource>
  <c:chart>
    <c:title>
      <c:tx>
        <c:rich>
          <a:bodyPr rot="0" spcFirstLastPara="1" vertOverflow="ellipsis" vert="horz" wrap="square" anchor="ctr" anchorCtr="1"/>
          <a:lstStyle/>
          <a:p>
            <a:pPr>
              <a:defRPr sz="1400" b="0" i="0" u="none" strike="noStrike" kern="1200" spc="0" baseline="0">
                <a:blipFill dpi="0" rotWithShape="1">
                  <a:blip xmlns:r="http://schemas.openxmlformats.org/officeDocument/2006/relationships" r:embed="rId3"/>
                  <a:srcRect/>
                  <a:tile tx="0" ty="0" sx="100000" sy="100000" flip="none" algn="tl"/>
                </a:blipFill>
                <a:latin typeface="+mn-lt"/>
                <a:ea typeface="+mn-ea"/>
                <a:cs typeface="+mn-cs"/>
              </a:defRPr>
            </a:pPr>
            <a:r>
              <a:rPr lang="en-US">
                <a:blipFill dpi="0" rotWithShape="1">
                  <a:blip xmlns:r="http://schemas.openxmlformats.org/officeDocument/2006/relationships" r:embed="rId3"/>
                  <a:srcRect/>
                  <a:tile tx="0" ty="0" sx="100000" sy="100000" flip="none" algn="tl"/>
                </a:blipFill>
              </a:rPr>
              <a:t>REGIONAL</a:t>
            </a:r>
            <a:r>
              <a:rPr lang="en-US" baseline="0">
                <a:blipFill dpi="0" rotWithShape="1">
                  <a:blip xmlns:r="http://schemas.openxmlformats.org/officeDocument/2006/relationships" r:embed="rId3"/>
                  <a:srcRect/>
                  <a:tile tx="0" ty="0" sx="100000" sy="100000" flip="none" algn="tl"/>
                </a:blipFill>
              </a:rPr>
              <a:t> PROPORTION OF SALES BY YEAR</a:t>
            </a:r>
            <a:endParaRPr lang="en-US">
              <a:blipFill dpi="0" rotWithShape="1">
                <a:blip xmlns:r="http://schemas.openxmlformats.org/officeDocument/2006/relationships" r:embed="rId3"/>
                <a:srcRect/>
                <a:tile tx="0" ty="0" sx="100000" sy="100000" flip="none" algn="tl"/>
              </a:blipFill>
            </a:endParaRPr>
          </a:p>
        </c:rich>
      </c:tx>
      <c:layout>
        <c:manualLayout>
          <c:xMode val="edge"/>
          <c:yMode val="edge"/>
          <c:x val="0.32743701844714657"/>
          <c:y val="4.8449612403100775E-3"/>
        </c:manualLayout>
      </c:layout>
      <c:overlay val="0"/>
      <c:spPr>
        <a:noFill/>
        <a:ln>
          <a:noFill/>
        </a:ln>
        <a:effectLst/>
      </c:spPr>
      <c:txPr>
        <a:bodyPr rot="0" spcFirstLastPara="1" vertOverflow="ellipsis" vert="horz" wrap="square" anchor="ctr" anchorCtr="1"/>
        <a:lstStyle/>
        <a:p>
          <a:pPr>
            <a:defRPr sz="1400" b="0" i="0" u="none" strike="noStrike" kern="1200" spc="0" baseline="0">
              <a:blipFill dpi="0" rotWithShape="1">
                <a:blip xmlns:r="http://schemas.openxmlformats.org/officeDocument/2006/relationships" r:embed="rId3"/>
                <a:srcRect/>
                <a:tile tx="0" ty="0" sx="100000" sy="100000" flip="none" algn="tl"/>
              </a:blip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Sheet8i!$B$3</c:f>
              <c:strCache>
                <c:ptCount val="1"/>
                <c:pt idx="0">
                  <c:v>Sum of Proportion of NA_sales</c:v>
                </c:pt>
              </c:strCache>
            </c:strRef>
          </c:tx>
          <c:spPr>
            <a:ln w="28575" cap="rnd">
              <a:solidFill>
                <a:schemeClr val="accent1"/>
              </a:solidFill>
              <a:round/>
            </a:ln>
            <a:effectLst/>
          </c:spPr>
          <c:marker>
            <c:symbol val="none"/>
          </c:marker>
          <c:cat>
            <c:multiLvlStrRef>
              <c:f>Sheet8i!$A$4:$A$25</c:f>
              <c:multiLvlStrCache>
                <c:ptCount val="19"/>
                <c:lvl>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2020</c:v>
                  </c:pt>
                </c:lvl>
                <c:lvl>
                  <c:pt idx="0">
                    <c:v>early 20's</c:v>
                  </c:pt>
                  <c:pt idx="10">
                    <c:v>recent 20's</c:v>
                  </c:pt>
                </c:lvl>
              </c:multiLvlStrCache>
            </c:multiLvlStrRef>
          </c:cat>
          <c:val>
            <c:numRef>
              <c:f>Sheet8i!$B$4:$B$25</c:f>
              <c:numCache>
                <c:formatCode>General</c:formatCode>
                <c:ptCount val="19"/>
                <c:pt idx="0">
                  <c:v>0.46879341139114866</c:v>
                </c:pt>
                <c:pt idx="1">
                  <c:v>0.52487404591667686</c:v>
                </c:pt>
                <c:pt idx="2">
                  <c:v>0.54659688511327176</c:v>
                </c:pt>
                <c:pt idx="3">
                  <c:v>0.54098085790135908</c:v>
                </c:pt>
                <c:pt idx="4">
                  <c:v>0.53084829839498504</c:v>
                </c:pt>
                <c:pt idx="5">
                  <c:v>0.52748184545810728</c:v>
                </c:pt>
                <c:pt idx="6">
                  <c:v>0.50499001996008941</c:v>
                </c:pt>
                <c:pt idx="7">
                  <c:v>0.51019407157922569</c:v>
                </c:pt>
                <c:pt idx="8">
                  <c:v>0.51689954405059813</c:v>
                </c:pt>
                <c:pt idx="9">
                  <c:v>0.50741239892183532</c:v>
                </c:pt>
                <c:pt idx="10">
                  <c:v>0.50626508028954664</c:v>
                </c:pt>
                <c:pt idx="11">
                  <c:v>0.46717959650381635</c:v>
                </c:pt>
                <c:pt idx="12">
                  <c:v>0.42625295703361593</c:v>
                </c:pt>
                <c:pt idx="13">
                  <c:v>0.41987466427932135</c:v>
                </c:pt>
                <c:pt idx="14">
                  <c:v>0.39154428126390972</c:v>
                </c:pt>
                <c:pt idx="15">
                  <c:v>0.38882166086824943</c:v>
                </c:pt>
                <c:pt idx="16">
                  <c:v>0.31946989990131042</c:v>
                </c:pt>
                <c:pt idx="17">
                  <c:v>0</c:v>
                </c:pt>
                <c:pt idx="18">
                  <c:v>0.93103448275862077</c:v>
                </c:pt>
              </c:numCache>
            </c:numRef>
          </c:val>
          <c:smooth val="0"/>
          <c:extLst>
            <c:ext xmlns:c16="http://schemas.microsoft.com/office/drawing/2014/chart" uri="{C3380CC4-5D6E-409C-BE32-E72D297353CC}">
              <c16:uniqueId val="{00000000-7228-4EF9-A5D3-383602739D27}"/>
            </c:ext>
          </c:extLst>
        </c:ser>
        <c:ser>
          <c:idx val="1"/>
          <c:order val="1"/>
          <c:tx>
            <c:strRef>
              <c:f>Sheet8i!$C$3</c:f>
              <c:strCache>
                <c:ptCount val="1"/>
                <c:pt idx="0">
                  <c:v>Sum of proportion of EU_sales</c:v>
                </c:pt>
              </c:strCache>
            </c:strRef>
          </c:tx>
          <c:spPr>
            <a:ln w="28575" cap="rnd">
              <a:solidFill>
                <a:schemeClr val="accent2"/>
              </a:solidFill>
              <a:round/>
            </a:ln>
            <a:effectLst/>
          </c:spPr>
          <c:marker>
            <c:symbol val="none"/>
          </c:marker>
          <c:cat>
            <c:multiLvlStrRef>
              <c:f>Sheet8i!$A$4:$A$25</c:f>
              <c:multiLvlStrCache>
                <c:ptCount val="19"/>
                <c:lvl>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2020</c:v>
                  </c:pt>
                </c:lvl>
                <c:lvl>
                  <c:pt idx="0">
                    <c:v>early 20's</c:v>
                  </c:pt>
                  <c:pt idx="10">
                    <c:v>recent 20's</c:v>
                  </c:pt>
                </c:lvl>
              </c:multiLvlStrCache>
            </c:multiLvlStrRef>
          </c:cat>
          <c:val>
            <c:numRef>
              <c:f>Sheet8i!$C$4:$C$25</c:f>
              <c:numCache>
                <c:formatCode>General</c:formatCode>
                <c:ptCount val="19"/>
                <c:pt idx="0">
                  <c:v>0.261708672355626</c:v>
                </c:pt>
                <c:pt idx="1">
                  <c:v>0.28627025070142126</c:v>
                </c:pt>
                <c:pt idx="2">
                  <c:v>0.27745752427184667</c:v>
                </c:pt>
                <c:pt idx="3">
                  <c:v>0.29009361464300842</c:v>
                </c:pt>
                <c:pt idx="4">
                  <c:v>0.25594428942787123</c:v>
                </c:pt>
                <c:pt idx="5">
                  <c:v>0.26512153759186208</c:v>
                </c:pt>
                <c:pt idx="6">
                  <c:v>0.24804237678489763</c:v>
                </c:pt>
                <c:pt idx="7">
                  <c:v>0.26265879698510802</c:v>
                </c:pt>
                <c:pt idx="8">
                  <c:v>0.27165759670539968</c:v>
                </c:pt>
                <c:pt idx="9">
                  <c:v>0.28712189278227246</c:v>
                </c:pt>
                <c:pt idx="10">
                  <c:v>0.29433397121225041</c:v>
                </c:pt>
                <c:pt idx="11">
                  <c:v>0.32450241283746306</c:v>
                </c:pt>
                <c:pt idx="12">
                  <c:v>0.32673158386972689</c:v>
                </c:pt>
                <c:pt idx="13">
                  <c:v>0.34168904804536093</c:v>
                </c:pt>
                <c:pt idx="14">
                  <c:v>0.37279335410176712</c:v>
                </c:pt>
                <c:pt idx="15">
                  <c:v>0.36949780668582621</c:v>
                </c:pt>
                <c:pt idx="16">
                  <c:v>0.37727336810940248</c:v>
                </c:pt>
                <c:pt idx="17">
                  <c:v>0</c:v>
                </c:pt>
                <c:pt idx="18">
                  <c:v>0</c:v>
                </c:pt>
              </c:numCache>
            </c:numRef>
          </c:val>
          <c:smooth val="0"/>
          <c:extLst>
            <c:ext xmlns:c16="http://schemas.microsoft.com/office/drawing/2014/chart" uri="{C3380CC4-5D6E-409C-BE32-E72D297353CC}">
              <c16:uniqueId val="{00000001-7228-4EF9-A5D3-383602739D27}"/>
            </c:ext>
          </c:extLst>
        </c:ser>
        <c:ser>
          <c:idx val="2"/>
          <c:order val="2"/>
          <c:tx>
            <c:strRef>
              <c:f>Sheet8i!$D$3</c:f>
              <c:strCache>
                <c:ptCount val="1"/>
                <c:pt idx="0">
                  <c:v>Sum of proportion of JP_Sales</c:v>
                </c:pt>
              </c:strCache>
            </c:strRef>
          </c:tx>
          <c:spPr>
            <a:ln w="28575" cap="rnd">
              <a:solidFill>
                <a:schemeClr val="accent3"/>
              </a:solidFill>
              <a:round/>
            </a:ln>
            <a:effectLst/>
          </c:spPr>
          <c:marker>
            <c:symbol val="none"/>
          </c:marker>
          <c:cat>
            <c:multiLvlStrRef>
              <c:f>Sheet8i!$A$4:$A$25</c:f>
              <c:multiLvlStrCache>
                <c:ptCount val="19"/>
                <c:lvl>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2020</c:v>
                  </c:pt>
                </c:lvl>
                <c:lvl>
                  <c:pt idx="0">
                    <c:v>early 20's</c:v>
                  </c:pt>
                  <c:pt idx="10">
                    <c:v>recent 20's</c:v>
                  </c:pt>
                </c:lvl>
              </c:multiLvlStrCache>
            </c:multiLvlStrRef>
          </c:cat>
          <c:val>
            <c:numRef>
              <c:f>Sheet8i!$D$4:$D$25</c:f>
              <c:numCache>
                <c:formatCode>General</c:formatCode>
                <c:ptCount val="19"/>
                <c:pt idx="0">
                  <c:v>0.21219487993649533</c:v>
                </c:pt>
                <c:pt idx="1">
                  <c:v>0.12025220985307901</c:v>
                </c:pt>
                <c:pt idx="2">
                  <c:v>0.10558252427184517</c:v>
                </c:pt>
                <c:pt idx="3">
                  <c:v>9.5570769875646541E-2</c:v>
                </c:pt>
                <c:pt idx="4">
                  <c:v>9.9329851422575485E-2</c:v>
                </c:pt>
                <c:pt idx="5">
                  <c:v>0.1180153933121718</c:v>
                </c:pt>
                <c:pt idx="6">
                  <c:v>0.14150545063719033</c:v>
                </c:pt>
                <c:pt idx="7">
                  <c:v>9.8638065497115665E-2</c:v>
                </c:pt>
                <c:pt idx="8">
                  <c:v>8.8807177526107645E-2</c:v>
                </c:pt>
                <c:pt idx="9">
                  <c:v>9.2737346510932128E-2</c:v>
                </c:pt>
                <c:pt idx="10">
                  <c:v>9.9059821948582857E-2</c:v>
                </c:pt>
                <c:pt idx="11">
                  <c:v>0.10279268978081121</c:v>
                </c:pt>
                <c:pt idx="12">
                  <c:v>0.14232271551961376</c:v>
                </c:pt>
                <c:pt idx="13">
                  <c:v>0.12921515965383534</c:v>
                </c:pt>
                <c:pt idx="14">
                  <c:v>0.11707461800919827</c:v>
                </c:pt>
                <c:pt idx="15">
                  <c:v>0.12751474814702757</c:v>
                </c:pt>
                <c:pt idx="16">
                  <c:v>0.19314817425630776</c:v>
                </c:pt>
                <c:pt idx="17">
                  <c:v>1</c:v>
                </c:pt>
                <c:pt idx="18">
                  <c:v>0</c:v>
                </c:pt>
              </c:numCache>
            </c:numRef>
          </c:val>
          <c:smooth val="0"/>
          <c:extLst>
            <c:ext xmlns:c16="http://schemas.microsoft.com/office/drawing/2014/chart" uri="{C3380CC4-5D6E-409C-BE32-E72D297353CC}">
              <c16:uniqueId val="{00000002-7228-4EF9-A5D3-383602739D27}"/>
            </c:ext>
          </c:extLst>
        </c:ser>
        <c:dLbls>
          <c:showLegendKey val="0"/>
          <c:showVal val="0"/>
          <c:showCatName val="0"/>
          <c:showSerName val="0"/>
          <c:showPercent val="0"/>
          <c:showBubbleSize val="0"/>
        </c:dLbls>
        <c:smooth val="0"/>
        <c:axId val="741673760"/>
        <c:axId val="741672096"/>
      </c:lineChart>
      <c:catAx>
        <c:axId val="74167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672096"/>
        <c:crosses val="autoZero"/>
        <c:auto val="1"/>
        <c:lblAlgn val="ctr"/>
        <c:lblOffset val="100"/>
        <c:noMultiLvlLbl val="0"/>
      </c:catAx>
      <c:valAx>
        <c:axId val="741672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Proportion</a:t>
                </a:r>
                <a:r>
                  <a:rPr lang="en-US" baseline="0"/>
                  <a:t> of sales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1673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175B8-94D9-42D9-8BB3-19B13AE20A19}"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48B12-AE86-4C30-88DC-08C9A69C134C}" type="slidenum">
              <a:rPr lang="en-US" smtClean="0"/>
              <a:t>‹#›</a:t>
            </a:fld>
            <a:endParaRPr lang="en-US"/>
          </a:p>
        </p:txBody>
      </p:sp>
    </p:spTree>
    <p:extLst>
      <p:ext uri="{BB962C8B-B14F-4D97-AF65-F5344CB8AC3E}">
        <p14:creationId xmlns:p14="http://schemas.microsoft.com/office/powerpoint/2010/main" val="2443503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28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A1B3A0-BDAB-408F-BCB0-D53C6D195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2271105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A1B3A0-BDAB-408F-BCB0-D53C6D195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367112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A1B3A0-BDAB-408F-BCB0-D53C6D195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133406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46532111"/>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243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A1B3A0-BDAB-408F-BCB0-D53C6D195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297307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A1B3A0-BDAB-408F-BCB0-D53C6D195B4C}" type="datetimeFigureOut">
              <a:rPr lang="en-US" smtClean="0"/>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120788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1B3A0-BDAB-408F-BCB0-D53C6D195B4C}"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1887839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A1B3A0-BDAB-408F-BCB0-D53C6D195B4C}" type="datetimeFigureOut">
              <a:rPr lang="en-US" smtClean="0"/>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69455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A1B3A0-BDAB-408F-BCB0-D53C6D195B4C}" type="datetimeFigureOut">
              <a:rPr lang="en-US" smtClean="0"/>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411317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1B3A0-BDAB-408F-BCB0-D53C6D195B4C}" type="datetimeFigureOut">
              <a:rPr lang="en-US" smtClean="0"/>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2557534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A1B3A0-BDAB-408F-BCB0-D53C6D195B4C}"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15906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A1B3A0-BDAB-408F-BCB0-D53C6D195B4C}" type="datetimeFigureOut">
              <a:rPr lang="en-US" smtClean="0"/>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C737F-320B-4C8F-B068-F85F3ACB6773}" type="slidenum">
              <a:rPr lang="en-US" smtClean="0"/>
              <a:t>‹#›</a:t>
            </a:fld>
            <a:endParaRPr lang="en-US"/>
          </a:p>
        </p:txBody>
      </p:sp>
    </p:spTree>
    <p:extLst>
      <p:ext uri="{BB962C8B-B14F-4D97-AF65-F5344CB8AC3E}">
        <p14:creationId xmlns:p14="http://schemas.microsoft.com/office/powerpoint/2010/main" val="1328206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1B3A0-BDAB-408F-BCB0-D53C6D195B4C}" type="datetimeFigureOut">
              <a:rPr lang="en-US" smtClean="0"/>
              <a:t>5/1/2023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C737F-320B-4C8F-B068-F85F3ACB6773}" type="slidenum">
              <a:rPr lang="en-US" smtClean="0"/>
              <a:t>‹#›</a:t>
            </a:fld>
            <a:endParaRPr lang="en-US"/>
          </a:p>
        </p:txBody>
      </p:sp>
    </p:spTree>
    <p:extLst>
      <p:ext uri="{BB962C8B-B14F-4D97-AF65-F5344CB8AC3E}">
        <p14:creationId xmlns:p14="http://schemas.microsoft.com/office/powerpoint/2010/main" val="4682734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www.linkedin.com/in/ruthagnew/" TargetMode="External"/><Relationship Id="rId1" Type="http://schemas.openxmlformats.org/officeDocument/2006/relationships/slideLayout" Target="../slideLayouts/slideLayout1.xml"/><Relationship Id="rId6" Type="http://schemas.openxmlformats.org/officeDocument/2006/relationships/hyperlink" Target="https://github.com/ruthagnew" TargetMode="External"/><Relationship Id="rId5" Type="http://schemas.openxmlformats.org/officeDocument/2006/relationships/image" Target="../media/image2.png"/><Relationship Id="rId10" Type="http://schemas.openxmlformats.org/officeDocument/2006/relationships/hyperlink" Target="https://creativecommons.org/licenses/by-sa/3.0/" TargetMode="External"/><Relationship Id="rId4" Type="http://schemas.openxmlformats.org/officeDocument/2006/relationships/hyperlink" Target="https://public.tableau.com/app/profile/ruth.agnew3351" TargetMode="External"/><Relationship Id="rId9" Type="http://schemas.openxmlformats.org/officeDocument/2006/relationships/hyperlink" Target="https://www.thebluediamondgallery.com/wooden-tile/d/data.htm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a5ZYQMC8Dhw" TargetMode="External"/><Relationship Id="rId2" Type="http://schemas.openxmlformats.org/officeDocument/2006/relationships/hyperlink" Target="https://public.tableau.com/app/profile/babafemi.olawale.olayinka/viz/PreparationforInfluenzaSeason2_0/Story1?publish=y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public.tableau.com/app/profile/ruth.agnew3351/viz/2_9StorytellingwithPresentationsFinal/2_9InfluenzaStorytell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file:///C:\Users\rutha\OneDrive\CareerFoundry\4.%20Databases%20and%20SQL%20for%20Analysts\Rockbuster_DataDictionary.zip" TargetMode="External"/><Relationship Id="rId2" Type="http://schemas.openxmlformats.org/officeDocument/2006/relationships/hyperlink" Target="file:///C:\Users\rutha\OneDrive\CareerFoundry\4.%20Databases%20and%20SQL%20for%20Analysts\Data\Rockbuster.zi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C:\Users\rutha\OneDrive\CareerFoundry\4.%20Databases%20and%20SQL%20for%20Analysts\Rockbuster_DataDictionary.zip" TargetMode="Externa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hyperlink" Target="mailto:Babafemi.olayinka@gmail.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file:///C:\Users\rutha\CareerFoundry\01-23_Instacart_Basket_Analysis\02_Data\Original_data\customers.zip" TargetMode="External"/><Relationship Id="rId2" Type="http://schemas.openxmlformats.org/officeDocument/2006/relationships/hyperlink" Target="https://www.instacart.com/datasets/grocery-shopping-201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file:///C:\Users\rutha\CareerFoundry\01-23_Instacart_Basket_Analysis\05_Send_to_Client\RAgnew_instacart_python_final_report_v2.zip"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mailto:ruthbagnew@gmail.com"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linkedin.com/feed/" TargetMode="External"/><Relationship Id="rId5" Type="http://schemas.openxmlformats.org/officeDocument/2006/relationships/hyperlink" Target="https://public.tableau.com/app/profile/ruth.agnew3351" TargetMode="External"/><Relationship Id="rId4" Type="http://schemas.openxmlformats.org/officeDocument/2006/relationships/hyperlink" Target="https://github.com/Babafemi01"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vgchartz.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youtu.be/a5ZYQMC8Dhw" TargetMode="External"/><Relationship Id="rId3" Type="http://schemas.openxmlformats.org/officeDocument/2006/relationships/hyperlink" Target="https://gis.cdc.gov/grasp/fluview/fluportaldashboard.html" TargetMode="External"/><Relationship Id="rId7" Type="http://schemas.openxmlformats.org/officeDocument/2006/relationships/hyperlink" Target="https://public.tableau.com/app/profile/babafemi.olawale.olayinka/viz/PreparationforInfluenzaSeason2_0/Story1?publish=yes" TargetMode="External"/><Relationship Id="rId2" Type="http://schemas.openxmlformats.org/officeDocument/2006/relationships/hyperlink" Target="https://wonder.cdc.gov/ucd-icd10.html" TargetMode="External"/><Relationship Id="rId1" Type="http://schemas.openxmlformats.org/officeDocument/2006/relationships/slideLayout" Target="../slideLayouts/slideLayout2.xml"/><Relationship Id="rId6" Type="http://schemas.openxmlformats.org/officeDocument/2006/relationships/hyperlink" Target="file:///C:\Users\rutha\Downloads\Census_Population_transformed_202101.zip" TargetMode="External"/><Relationship Id="rId5" Type="http://schemas.openxmlformats.org/officeDocument/2006/relationships/hyperlink" Target="https://www.cdc.gov/" TargetMode="External"/><Relationship Id="rId4" Type="http://schemas.openxmlformats.org/officeDocument/2006/relationships/hyperlink" Target="https://www.cdc.gov/vaccines/imz-managers/nis/abou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F90A0-FC89-386F-C22B-9196E96AB813}"/>
              </a:ext>
            </a:extLst>
          </p:cNvPr>
          <p:cNvSpPr>
            <a:spLocks noGrp="1"/>
          </p:cNvSpPr>
          <p:nvPr>
            <p:ph type="ctrTitle"/>
          </p:nvPr>
        </p:nvSpPr>
        <p:spPr/>
        <p:txBody>
          <a:bodyPr/>
          <a:lstStyle/>
          <a:p>
            <a:r>
              <a:rPr lang="en" dirty="0">
                <a:highlight>
                  <a:srgbClr val="00FF00"/>
                </a:highlight>
              </a:rPr>
              <a:t>Babafemi Olayinka</a:t>
            </a:r>
            <a:br>
              <a:rPr lang="en" dirty="0"/>
            </a:br>
            <a:r>
              <a:rPr lang="en" sz="6000" b="0" dirty="0"/>
              <a:t>Data Analytics Portfolio</a:t>
            </a:r>
            <a:endParaRPr lang="en-US" dirty="0"/>
          </a:p>
        </p:txBody>
      </p:sp>
      <p:sp>
        <p:nvSpPr>
          <p:cNvPr id="3" name="Subtitle 2">
            <a:extLst>
              <a:ext uri="{FF2B5EF4-FFF2-40B4-BE49-F238E27FC236}">
                <a16:creationId xmlns:a16="http://schemas.microsoft.com/office/drawing/2014/main" id="{D822B1E8-9B1F-BB0B-E911-966931DDEFC2}"/>
              </a:ext>
            </a:extLst>
          </p:cNvPr>
          <p:cNvSpPr>
            <a:spLocks noGrp="1"/>
          </p:cNvSpPr>
          <p:nvPr>
            <p:ph type="subTitle" idx="1"/>
          </p:nvPr>
        </p:nvSpPr>
        <p:spPr/>
        <p:txBody>
          <a:bodyPr/>
          <a:lstStyle/>
          <a:p>
            <a:endParaRPr lang="en-US" dirty="0"/>
          </a:p>
        </p:txBody>
      </p:sp>
      <p:pic>
        <p:nvPicPr>
          <p:cNvPr id="4" name="Picture 3" descr="Icon&#10;&#10;Description automatically generated">
            <a:hlinkClick r:id="rId2"/>
            <a:extLst>
              <a:ext uri="{FF2B5EF4-FFF2-40B4-BE49-F238E27FC236}">
                <a16:creationId xmlns:a16="http://schemas.microsoft.com/office/drawing/2014/main" id="{67232C85-FBA2-008B-EA0B-6A7FEF89E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7842" y="5933104"/>
            <a:ext cx="723509" cy="723509"/>
          </a:xfrm>
          <a:prstGeom prst="rect">
            <a:avLst/>
          </a:prstGeom>
        </p:spPr>
      </p:pic>
      <p:pic>
        <p:nvPicPr>
          <p:cNvPr id="5" name="Picture 4" descr="Chart&#10;&#10;Description automatically generated">
            <a:hlinkClick r:id="rId4"/>
            <a:extLst>
              <a:ext uri="{FF2B5EF4-FFF2-40B4-BE49-F238E27FC236}">
                <a16:creationId xmlns:a16="http://schemas.microsoft.com/office/drawing/2014/main" id="{DB554E79-3320-56EC-AE6F-173BBABE00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5701" y="5994186"/>
            <a:ext cx="751846" cy="751846"/>
          </a:xfrm>
          <a:prstGeom prst="rect">
            <a:avLst/>
          </a:prstGeom>
        </p:spPr>
      </p:pic>
      <p:pic>
        <p:nvPicPr>
          <p:cNvPr id="6" name="Picture 5" descr="Shape&#10;&#10;Description automatically generated with medium confidence">
            <a:hlinkClick r:id="rId6"/>
            <a:extLst>
              <a:ext uri="{FF2B5EF4-FFF2-40B4-BE49-F238E27FC236}">
                <a16:creationId xmlns:a16="http://schemas.microsoft.com/office/drawing/2014/main" id="{50F6E9F8-27B6-3C48-6CF0-5CE8055DDAA1}"/>
              </a:ext>
            </a:extLst>
          </p:cNvPr>
          <p:cNvPicPr>
            <a:picLocks noChangeAspect="1"/>
          </p:cNvPicPr>
          <p:nvPr/>
        </p:nvPicPr>
        <p:blipFill rotWithShape="1">
          <a:blip r:embed="rId7">
            <a:extLst>
              <a:ext uri="{28A0092B-C50C-407E-A947-70E740481C1C}">
                <a14:useLocalDpi xmlns:a14="http://schemas.microsoft.com/office/drawing/2010/main" val="0"/>
              </a:ext>
            </a:extLst>
          </a:blip>
          <a:srcRect l="14287" r="11661"/>
          <a:stretch/>
        </p:blipFill>
        <p:spPr>
          <a:xfrm>
            <a:off x="8838001" y="5990141"/>
            <a:ext cx="877405" cy="666472"/>
          </a:xfrm>
          <a:prstGeom prst="rect">
            <a:avLst/>
          </a:prstGeom>
        </p:spPr>
      </p:pic>
      <p:pic>
        <p:nvPicPr>
          <p:cNvPr id="8" name="Picture 7">
            <a:extLst>
              <a:ext uri="{FF2B5EF4-FFF2-40B4-BE49-F238E27FC236}">
                <a16:creationId xmlns:a16="http://schemas.microsoft.com/office/drawing/2014/main" id="{4BC6DEA1-BD3B-EB0D-A669-4C2ED2FEC40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72742" y="3602038"/>
            <a:ext cx="3701933" cy="1618514"/>
          </a:xfrm>
          <a:prstGeom prst="rect">
            <a:avLst/>
          </a:prstGeom>
        </p:spPr>
      </p:pic>
      <p:sp>
        <p:nvSpPr>
          <p:cNvPr id="9" name="TextBox 8">
            <a:extLst>
              <a:ext uri="{FF2B5EF4-FFF2-40B4-BE49-F238E27FC236}">
                <a16:creationId xmlns:a16="http://schemas.microsoft.com/office/drawing/2014/main" id="{7906CD64-A4E6-2B66-442A-DFE630233FEB}"/>
              </a:ext>
            </a:extLst>
          </p:cNvPr>
          <p:cNvSpPr txBox="1"/>
          <p:nvPr/>
        </p:nvSpPr>
        <p:spPr>
          <a:xfrm>
            <a:off x="4544291" y="6583141"/>
            <a:ext cx="2371898" cy="230832"/>
          </a:xfrm>
          <a:prstGeom prst="rect">
            <a:avLst/>
          </a:prstGeom>
          <a:noFill/>
        </p:spPr>
        <p:txBody>
          <a:bodyPr wrap="square" rtlCol="0">
            <a:spAutoFit/>
          </a:bodyPr>
          <a:lstStyle/>
          <a:p>
            <a:r>
              <a:rPr lang="en-US" sz="900" dirty="0">
                <a:hlinkClick r:id="rId10" tooltip="https://creativecommons.org/licenses/by-sa/3.0/"/>
              </a:rPr>
              <a:t>C BY-SA</a:t>
            </a:r>
            <a:endParaRPr lang="en-US" sz="900" dirty="0"/>
          </a:p>
        </p:txBody>
      </p:sp>
    </p:spTree>
    <p:extLst>
      <p:ext uri="{BB962C8B-B14F-4D97-AF65-F5344CB8AC3E}">
        <p14:creationId xmlns:p14="http://schemas.microsoft.com/office/powerpoint/2010/main" val="21670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226A-9650-3F9F-E372-37C2906D7A3A}"/>
              </a:ext>
            </a:extLst>
          </p:cNvPr>
          <p:cNvSpPr>
            <a:spLocks noGrp="1"/>
          </p:cNvSpPr>
          <p:nvPr>
            <p:ph type="title"/>
          </p:nvPr>
        </p:nvSpPr>
        <p:spPr>
          <a:xfrm>
            <a:off x="838200" y="1174865"/>
            <a:ext cx="10515600" cy="650759"/>
          </a:xfrm>
        </p:spPr>
        <p:txBody>
          <a:bodyPr>
            <a:normAutofit fontScale="90000"/>
          </a:bodyPr>
          <a:lstStyle/>
          <a:p>
            <a:r>
              <a:rPr lang="en-US" dirty="0"/>
              <a:t>      </a:t>
            </a:r>
            <a:r>
              <a:rPr lang="en-US" dirty="0">
                <a:latin typeface="Lora" pitchFamily="2" charset="0"/>
              </a:rPr>
              <a:t>Recommendations</a:t>
            </a:r>
          </a:p>
        </p:txBody>
      </p:sp>
      <p:sp>
        <p:nvSpPr>
          <p:cNvPr id="3" name="Content Placeholder 2">
            <a:extLst>
              <a:ext uri="{FF2B5EF4-FFF2-40B4-BE49-F238E27FC236}">
                <a16:creationId xmlns:a16="http://schemas.microsoft.com/office/drawing/2014/main" id="{75CC2573-E608-3F56-07E1-CDD4AAC58673}"/>
              </a:ext>
            </a:extLst>
          </p:cNvPr>
          <p:cNvSpPr>
            <a:spLocks noGrp="1"/>
          </p:cNvSpPr>
          <p:nvPr>
            <p:ph idx="1"/>
          </p:nvPr>
        </p:nvSpPr>
        <p:spPr/>
        <p:txBody>
          <a:bodyPr>
            <a:normAutofit lnSpcReduction="10000"/>
          </a:bodyPr>
          <a:lstStyle/>
          <a:p>
            <a:r>
              <a:rPr lang="en-GB" sz="1800" dirty="0">
                <a:effectLst/>
                <a:latin typeface="Lora" pitchFamily="2" charset="0"/>
              </a:rPr>
              <a:t>Influenza is seasonal, peaking between </a:t>
            </a:r>
            <a:r>
              <a:rPr lang="en-GB" sz="1800" b="1" dirty="0">
                <a:effectLst/>
                <a:latin typeface="Lora" pitchFamily="2" charset="0"/>
              </a:rPr>
              <a:t>November</a:t>
            </a:r>
            <a:r>
              <a:rPr lang="en-GB" sz="1800" dirty="0">
                <a:effectLst/>
                <a:latin typeface="Lora" pitchFamily="2" charset="0"/>
              </a:rPr>
              <a:t> and </a:t>
            </a:r>
            <a:r>
              <a:rPr lang="en-GB" sz="1800" b="1" dirty="0">
                <a:effectLst/>
                <a:latin typeface="Lora" pitchFamily="2" charset="0"/>
              </a:rPr>
              <a:t>March, </a:t>
            </a:r>
            <a:r>
              <a:rPr lang="en-GB" sz="1800" dirty="0">
                <a:effectLst/>
                <a:latin typeface="Lora" pitchFamily="2" charset="0"/>
              </a:rPr>
              <a:t>so staff should be in place before October in order to prepare appropriately for demand</a:t>
            </a:r>
          </a:p>
          <a:p>
            <a:r>
              <a:rPr lang="en-US" sz="1800" kern="0" dirty="0">
                <a:solidFill>
                  <a:srgbClr val="555555"/>
                </a:solidFill>
                <a:effectLst/>
                <a:latin typeface="Lora" pitchFamily="2" charset="0"/>
                <a:ea typeface="Times New Roman" panose="02020603050405020304" pitchFamily="18" charset="0"/>
              </a:rPr>
              <a:t>As seen from the various visuals, the states with larger population and higher percentage of vulnerable population are at risk of high rate of hospitalization and death during </a:t>
            </a:r>
            <a:r>
              <a:rPr lang="en-US" sz="1800" kern="0" dirty="0">
                <a:solidFill>
                  <a:srgbClr val="E15759"/>
                </a:solidFill>
                <a:effectLst/>
                <a:latin typeface="Lora" pitchFamily="2" charset="0"/>
                <a:ea typeface="Times New Roman" panose="02020603050405020304" pitchFamily="18" charset="0"/>
              </a:rPr>
              <a:t>INFLUENZA</a:t>
            </a:r>
            <a:r>
              <a:rPr lang="en-US" sz="1800" kern="0" dirty="0">
                <a:solidFill>
                  <a:srgbClr val="555555"/>
                </a:solidFill>
                <a:effectLst/>
                <a:latin typeface="Lora" pitchFamily="2" charset="0"/>
                <a:ea typeface="Times New Roman" panose="02020603050405020304" pitchFamily="18" charset="0"/>
              </a:rPr>
              <a:t> season. I believe that additional medical staff should be planned and sent accordingly to the size of each state population and percentage death of her vulnerable population.</a:t>
            </a:r>
          </a:p>
          <a:p>
            <a:r>
              <a:rPr lang="en-US" sz="1800" kern="0" dirty="0">
                <a:solidFill>
                  <a:srgbClr val="555555"/>
                </a:solidFill>
                <a:effectLst/>
                <a:latin typeface="Lora" pitchFamily="2" charset="0"/>
                <a:ea typeface="Times New Roman" panose="02020603050405020304" pitchFamily="18" charset="0"/>
              </a:rPr>
              <a:t>Additional medical staff should be plan according to the expected staff to patient ratio during </a:t>
            </a:r>
            <a:r>
              <a:rPr lang="en-US" sz="1800" kern="0" dirty="0">
                <a:solidFill>
                  <a:srgbClr val="E15759"/>
                </a:solidFill>
                <a:effectLst/>
                <a:latin typeface="Lora" pitchFamily="2" charset="0"/>
                <a:ea typeface="Times New Roman" panose="02020603050405020304" pitchFamily="18" charset="0"/>
              </a:rPr>
              <a:t>INFLUENZA</a:t>
            </a:r>
            <a:r>
              <a:rPr lang="en-US" sz="1800" kern="0" dirty="0">
                <a:solidFill>
                  <a:srgbClr val="555555"/>
                </a:solidFill>
                <a:effectLst/>
                <a:latin typeface="Lora" pitchFamily="2" charset="0"/>
                <a:ea typeface="Times New Roman" panose="02020603050405020304" pitchFamily="18" charset="0"/>
              </a:rPr>
              <a:t> season as laid down by CDC</a:t>
            </a:r>
            <a:r>
              <a:rPr lang="en-US" sz="1800" kern="0" dirty="0">
                <a:solidFill>
                  <a:srgbClr val="555555"/>
                </a:solidFill>
                <a:latin typeface="Lora" pitchFamily="2" charset="0"/>
                <a:ea typeface="Times New Roman" panose="02020603050405020304" pitchFamily="18" charset="0"/>
              </a:rPr>
              <a:t>.</a:t>
            </a:r>
          </a:p>
          <a:p>
            <a:r>
              <a:rPr lang="en-GB" sz="1800" dirty="0">
                <a:effectLst/>
                <a:latin typeface="Lora" pitchFamily="2" charset="0"/>
              </a:rPr>
              <a:t>Additional research is needed. Where states have higher proportions of influenza deaths compared to their population it's worthwhile investigating why, to understand whether the underlying reasons warrant additional support during influenza season</a:t>
            </a:r>
            <a:r>
              <a:rPr lang="en-US" sz="1800" kern="0" dirty="0">
                <a:solidFill>
                  <a:srgbClr val="555555"/>
                </a:solidFill>
                <a:effectLst/>
                <a:latin typeface="Lora" pitchFamily="2" charset="0"/>
              </a:rPr>
              <a:t>.</a:t>
            </a:r>
          </a:p>
          <a:p>
            <a:r>
              <a:rPr lang="en-GB" sz="1800" dirty="0">
                <a:solidFill>
                  <a:srgbClr val="1F2328"/>
                </a:solidFill>
                <a:latin typeface="Lora" pitchFamily="2" charset="0"/>
              </a:rPr>
              <a:t>Links : </a:t>
            </a:r>
            <a:r>
              <a:rPr lang="en-US" sz="1800" u="sng" kern="0" dirty="0">
                <a:solidFill>
                  <a:srgbClr val="0563C1"/>
                </a:solidFill>
                <a:effectLst/>
                <a:latin typeface="Lora" pitchFamily="2" charset="0"/>
                <a:ea typeface="Times New Roman" panose="02020603050405020304" pitchFamily="18" charset="0"/>
                <a:cs typeface="Calibri" panose="020F0502020204030204" pitchFamily="34" charset="0"/>
                <a:hlinkClick r:id="rId2"/>
              </a:rPr>
              <a:t>https://public.tableau.com/app/profile/babafemi.olawale.olayinka/viz/PreparationforInfluenzaSeason2_0/Story1?publish=yes</a:t>
            </a:r>
            <a:endParaRPr lang="en-US" sz="1800" u="sng" kern="0" dirty="0">
              <a:solidFill>
                <a:srgbClr val="0563C1"/>
              </a:solidFill>
              <a:effectLst/>
              <a:latin typeface="Lora" pitchFamily="2" charset="0"/>
              <a:ea typeface="Times New Roman" panose="02020603050405020304" pitchFamily="18" charset="0"/>
              <a:cs typeface="Calibri" panose="020F0502020204030204" pitchFamily="34" charset="0"/>
            </a:endParaRPr>
          </a:p>
          <a:p>
            <a:r>
              <a:rPr lang="en-US" sz="1800" u="sng" dirty="0">
                <a:solidFill>
                  <a:srgbClr val="0563C1"/>
                </a:solidFill>
                <a:effectLst/>
                <a:latin typeface="Lora" pitchFamily="2" charset="0"/>
                <a:ea typeface="Calibri" panose="020F0502020204030204" pitchFamily="34" charset="0"/>
                <a:cs typeface="Times New Roman" panose="02020603050405020304" pitchFamily="18" charset="0"/>
                <a:hlinkClick r:id="rId3"/>
              </a:rPr>
              <a:t>https://youtu.be/a5ZYQMC8Dhw</a:t>
            </a:r>
            <a:endParaRPr lang="en-GB" sz="1800" dirty="0">
              <a:solidFill>
                <a:srgbClr val="1F2328"/>
              </a:solidFill>
              <a:latin typeface="Lora" pitchFamily="2" charset="0"/>
            </a:endParaRPr>
          </a:p>
        </p:txBody>
      </p:sp>
      <p:sp>
        <p:nvSpPr>
          <p:cNvPr id="4" name="Rectangle 3">
            <a:extLst>
              <a:ext uri="{FF2B5EF4-FFF2-40B4-BE49-F238E27FC236}">
                <a16:creationId xmlns:a16="http://schemas.microsoft.com/office/drawing/2014/main" id="{B4CE5EE2-9029-B40D-6F72-07D80B1253DF}"/>
              </a:ext>
            </a:extLst>
          </p:cNvPr>
          <p:cNvSpPr/>
          <p:nvPr/>
        </p:nvSpPr>
        <p:spPr>
          <a:xfrm>
            <a:off x="838200" y="194946"/>
            <a:ext cx="11188931" cy="979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GB" sz="2800" b="1" dirty="0">
                <a:latin typeface="Lora" pitchFamily="2" charset="0"/>
                <a:hlinkClick r:id="rId4"/>
              </a:rPr>
              <a:t>Final Project Report in Tableau</a:t>
            </a:r>
            <a:endParaRPr lang="en-GB" sz="2800" b="1" dirty="0">
              <a:latin typeface="Lora" pitchFamily="2" charset="0"/>
            </a:endParaRPr>
          </a:p>
        </p:txBody>
      </p:sp>
      <p:pic>
        <p:nvPicPr>
          <p:cNvPr id="5" name="Picture 4">
            <a:extLst>
              <a:ext uri="{FF2B5EF4-FFF2-40B4-BE49-F238E27FC236}">
                <a16:creationId xmlns:a16="http://schemas.microsoft.com/office/drawing/2014/main" id="{D20360A8-11EF-1909-43E4-741806CA3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63" y="1246908"/>
            <a:ext cx="561193" cy="506672"/>
          </a:xfrm>
          <a:prstGeom prst="rect">
            <a:avLst/>
          </a:prstGeom>
        </p:spPr>
      </p:pic>
    </p:spTree>
    <p:extLst>
      <p:ext uri="{BB962C8B-B14F-4D97-AF65-F5344CB8AC3E}">
        <p14:creationId xmlns:p14="http://schemas.microsoft.com/office/powerpoint/2010/main" val="97315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ACE7-1F26-C519-4EAB-F4A2293BF7F3}"/>
              </a:ext>
            </a:extLst>
          </p:cNvPr>
          <p:cNvSpPr>
            <a:spLocks noGrp="1"/>
          </p:cNvSpPr>
          <p:nvPr>
            <p:ph type="ctrTitle"/>
          </p:nvPr>
        </p:nvSpPr>
        <p:spPr/>
        <p:txBody>
          <a:bodyPr/>
          <a:lstStyle/>
          <a:p>
            <a:r>
              <a:rPr lang="en" dirty="0">
                <a:latin typeface="Lora" pitchFamily="2" charset="0"/>
              </a:rPr>
              <a:t>Rockbuster Stealth </a:t>
            </a:r>
            <a:endParaRPr lang="en-US" dirty="0">
              <a:latin typeface="Lora" pitchFamily="2" charset="0"/>
            </a:endParaRPr>
          </a:p>
        </p:txBody>
      </p:sp>
      <p:sp>
        <p:nvSpPr>
          <p:cNvPr id="3" name="Subtitle 2">
            <a:extLst>
              <a:ext uri="{FF2B5EF4-FFF2-40B4-BE49-F238E27FC236}">
                <a16:creationId xmlns:a16="http://schemas.microsoft.com/office/drawing/2014/main" id="{52B1FC42-24B3-11A2-7A4F-0C0654C70B1A}"/>
              </a:ext>
            </a:extLst>
          </p:cNvPr>
          <p:cNvSpPr>
            <a:spLocks noGrp="1"/>
          </p:cNvSpPr>
          <p:nvPr>
            <p:ph type="subTitle" idx="1"/>
          </p:nvPr>
        </p:nvSpPr>
        <p:spPr/>
        <p:txBody>
          <a:bodyPr/>
          <a:lstStyle/>
          <a:p>
            <a:r>
              <a:rPr lang="en-GB" sz="2400" kern="0" dirty="0">
                <a:highlight>
                  <a:srgbClr val="FFFF00"/>
                </a:highlight>
                <a:latin typeface="Lora" pitchFamily="2" charset="0"/>
              </a:rPr>
              <a:t>Analysis of fictitious DVD rental company</a:t>
            </a:r>
          </a:p>
        </p:txBody>
      </p:sp>
      <p:sp>
        <p:nvSpPr>
          <p:cNvPr id="4" name="Oval 3">
            <a:extLst>
              <a:ext uri="{FF2B5EF4-FFF2-40B4-BE49-F238E27FC236}">
                <a16:creationId xmlns:a16="http://schemas.microsoft.com/office/drawing/2014/main" id="{BECD50EB-CD6C-9F7B-834D-B6D54F1D08DB}"/>
              </a:ext>
            </a:extLst>
          </p:cNvPr>
          <p:cNvSpPr/>
          <p:nvPr/>
        </p:nvSpPr>
        <p:spPr>
          <a:xfrm>
            <a:off x="1524000" y="2630978"/>
            <a:ext cx="1274618" cy="7980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3</a:t>
            </a:r>
          </a:p>
        </p:txBody>
      </p:sp>
    </p:spTree>
    <p:extLst>
      <p:ext uri="{BB962C8B-B14F-4D97-AF65-F5344CB8AC3E}">
        <p14:creationId xmlns:p14="http://schemas.microsoft.com/office/powerpoint/2010/main" val="78204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1658-641D-B8A7-6B67-260A23EEB5CE}"/>
              </a:ext>
            </a:extLst>
          </p:cNvPr>
          <p:cNvSpPr>
            <a:spLocks noGrp="1"/>
          </p:cNvSpPr>
          <p:nvPr>
            <p:ph type="title"/>
          </p:nvPr>
        </p:nvSpPr>
        <p:spPr>
          <a:xfrm>
            <a:off x="838200" y="554182"/>
            <a:ext cx="10515600" cy="919942"/>
          </a:xfrm>
        </p:spPr>
        <p:txBody>
          <a:bodyPr/>
          <a:lstStyle/>
          <a:p>
            <a:r>
              <a:rPr lang="en" dirty="0"/>
              <a:t>Project overview</a:t>
            </a:r>
            <a:endParaRPr lang="en-US" dirty="0"/>
          </a:p>
        </p:txBody>
      </p:sp>
      <p:sp>
        <p:nvSpPr>
          <p:cNvPr id="3" name="Content Placeholder 2">
            <a:extLst>
              <a:ext uri="{FF2B5EF4-FFF2-40B4-BE49-F238E27FC236}">
                <a16:creationId xmlns:a16="http://schemas.microsoft.com/office/drawing/2014/main" id="{7CFF78E2-937C-86B1-003B-EDC755D765BC}"/>
              </a:ext>
            </a:extLst>
          </p:cNvPr>
          <p:cNvSpPr>
            <a:spLocks noGrp="1"/>
          </p:cNvSpPr>
          <p:nvPr>
            <p:ph idx="1"/>
          </p:nvPr>
        </p:nvSpPr>
        <p:spPr>
          <a:xfrm>
            <a:off x="838200" y="1402080"/>
            <a:ext cx="10515600" cy="4774883"/>
          </a:xfrm>
        </p:spPr>
        <p:txBody>
          <a:bodyPr>
            <a:normAutofit fontScale="92500" lnSpcReduction="20000"/>
          </a:bodyPr>
          <a:lstStyle/>
          <a:p>
            <a:r>
              <a:rPr lang="en-US" dirty="0">
                <a:highlight>
                  <a:srgbClr val="FFFF00"/>
                </a:highlight>
              </a:rPr>
              <a:t>Objectives </a:t>
            </a:r>
            <a:r>
              <a:rPr lang="en-US" dirty="0"/>
              <a:t>: </a:t>
            </a:r>
            <a:r>
              <a:rPr lang="en-GB" sz="2400" b="0" i="0" dirty="0" err="1">
                <a:solidFill>
                  <a:srgbClr val="1F2328"/>
                </a:solidFill>
                <a:effectLst/>
                <a:latin typeface="Lora" pitchFamily="2" charset="0"/>
              </a:rPr>
              <a:t>Rockbuster</a:t>
            </a:r>
            <a:r>
              <a:rPr lang="en-GB" sz="2400" b="0" i="0" dirty="0">
                <a:solidFill>
                  <a:srgbClr val="1F2328"/>
                </a:solidFill>
                <a:effectLst/>
                <a:latin typeface="Lora" pitchFamily="2" charset="0"/>
              </a:rPr>
              <a:t> is a fictitious DVD rental company looking to break into the online video rental market due to </a:t>
            </a:r>
            <a:r>
              <a:rPr lang="en-US" sz="2400" dirty="0">
                <a:latin typeface="Lora" pitchFamily="2" charset="0"/>
              </a:rPr>
              <a:t> competition from streaming services such as Netflix and Amazon Prime. </a:t>
            </a:r>
            <a:r>
              <a:rPr lang="en-GB" sz="2400" b="0" i="0" dirty="0">
                <a:solidFill>
                  <a:srgbClr val="1F2328"/>
                </a:solidFill>
                <a:effectLst/>
                <a:latin typeface="Lora" pitchFamily="2" charset="0"/>
              </a:rPr>
              <a:t>For that purpose, they want to gain insights of their current portfolio performance and customer base to be able to make an informed decision towards the best strategy that can help them say competitive.</a:t>
            </a:r>
          </a:p>
          <a:p>
            <a:r>
              <a:rPr lang="en-GB" sz="2400" b="0" i="0" dirty="0">
                <a:solidFill>
                  <a:srgbClr val="1F2328"/>
                </a:solidFill>
                <a:effectLst/>
                <a:latin typeface="Lora" pitchFamily="2" charset="0"/>
              </a:rPr>
              <a:t>Data : The dataset was provided by </a:t>
            </a:r>
            <a:r>
              <a:rPr lang="en-GB" sz="2400" b="0" i="0" dirty="0" err="1">
                <a:solidFill>
                  <a:srgbClr val="1F2328"/>
                </a:solidFill>
                <a:effectLst/>
                <a:latin typeface="Lora" pitchFamily="2" charset="0"/>
              </a:rPr>
              <a:t>CareerFoundry</a:t>
            </a:r>
            <a:r>
              <a:rPr lang="en-GB" sz="2400" b="0" i="0" dirty="0">
                <a:solidFill>
                  <a:srgbClr val="1F2328"/>
                </a:solidFill>
                <a:effectLst/>
                <a:latin typeface="Lora" pitchFamily="2" charset="0"/>
              </a:rPr>
              <a:t> and contains information about </a:t>
            </a:r>
            <a:r>
              <a:rPr lang="en-GB" sz="2400" b="0" i="0" dirty="0" err="1">
                <a:solidFill>
                  <a:srgbClr val="1F2328"/>
                </a:solidFill>
                <a:effectLst/>
                <a:latin typeface="Lora" pitchFamily="2" charset="0"/>
              </a:rPr>
              <a:t>Rockbuster’s</a:t>
            </a:r>
            <a:r>
              <a:rPr lang="en-GB" sz="2400" b="0" i="0" dirty="0">
                <a:solidFill>
                  <a:srgbClr val="1F2328"/>
                </a:solidFill>
                <a:effectLst/>
                <a:latin typeface="Lora" pitchFamily="2" charset="0"/>
              </a:rPr>
              <a:t> inventory, locations, customers, and employees. It can be found</a:t>
            </a:r>
            <a:r>
              <a:rPr lang="en-GB" sz="2400" b="0" i="0" dirty="0">
                <a:solidFill>
                  <a:srgbClr val="1F2328"/>
                </a:solidFill>
                <a:effectLst/>
                <a:latin typeface="Lora" pitchFamily="2" charset="0"/>
                <a:hlinkClick r:id="rId2" action="ppaction://hlinkfile"/>
              </a:rPr>
              <a:t> here</a:t>
            </a:r>
            <a:r>
              <a:rPr lang="en-GB" sz="2400" b="0" i="0" dirty="0">
                <a:solidFill>
                  <a:srgbClr val="1F2328"/>
                </a:solidFill>
                <a:effectLst/>
                <a:latin typeface="Lora" pitchFamily="2" charset="0"/>
              </a:rPr>
              <a:t>. </a:t>
            </a:r>
            <a:r>
              <a:rPr lang="en-GB" sz="2400" dirty="0">
                <a:solidFill>
                  <a:srgbClr val="1F2328"/>
                </a:solidFill>
                <a:latin typeface="Lora" pitchFamily="2" charset="0"/>
              </a:rPr>
              <a:t>For the purposes of this project, I created a </a:t>
            </a:r>
            <a:r>
              <a:rPr lang="en-GB" sz="2400" dirty="0">
                <a:solidFill>
                  <a:srgbClr val="1F2328"/>
                </a:solidFill>
                <a:latin typeface="Lora" pitchFamily="2" charset="0"/>
                <a:hlinkClick r:id="rId3" action="ppaction://hlinkfile"/>
              </a:rPr>
              <a:t>Data dictionary</a:t>
            </a:r>
            <a:r>
              <a:rPr lang="en-GB" sz="2400" dirty="0">
                <a:solidFill>
                  <a:srgbClr val="1F2328"/>
                </a:solidFill>
                <a:latin typeface="Lora" pitchFamily="2" charset="0"/>
              </a:rPr>
              <a:t>. </a:t>
            </a:r>
          </a:p>
          <a:p>
            <a:r>
              <a:rPr lang="en-GB" sz="2400" b="0" i="0" dirty="0">
                <a:solidFill>
                  <a:srgbClr val="1F2328"/>
                </a:solidFill>
                <a:effectLst/>
                <a:latin typeface="Lora" pitchFamily="2" charset="0"/>
              </a:rPr>
              <a:t>Tools &amp; Skills : </a:t>
            </a:r>
            <a:r>
              <a:rPr lang="en-GB" sz="2400" dirty="0">
                <a:solidFill>
                  <a:srgbClr val="1F2328"/>
                </a:solidFill>
                <a:latin typeface="Lora" pitchFamily="2" charset="0"/>
              </a:rPr>
              <a:t>I was predominantly working on relational databases using PostgreSQL. </a:t>
            </a:r>
            <a:r>
              <a:rPr lang="en-GB" sz="2400" b="0" i="0" dirty="0">
                <a:solidFill>
                  <a:srgbClr val="1F2328"/>
                </a:solidFill>
                <a:effectLst/>
                <a:latin typeface="Lora" pitchFamily="2" charset="0"/>
              </a:rPr>
              <a:t>I also used </a:t>
            </a:r>
            <a:r>
              <a:rPr lang="en-GB" sz="2400" b="0" i="0" dirty="0" err="1">
                <a:solidFill>
                  <a:srgbClr val="1F2328"/>
                </a:solidFill>
                <a:effectLst/>
                <a:latin typeface="Lora" pitchFamily="2" charset="0"/>
              </a:rPr>
              <a:t>DBVisualiser</a:t>
            </a:r>
            <a:r>
              <a:rPr lang="en-GB" sz="2400" b="0" i="0" dirty="0">
                <a:solidFill>
                  <a:srgbClr val="1F2328"/>
                </a:solidFill>
                <a:effectLst/>
                <a:latin typeface="Lora" pitchFamily="2" charset="0"/>
              </a:rPr>
              <a:t> to create an entity relationship diagram which can be found in the data dictionary linked above. </a:t>
            </a:r>
            <a:r>
              <a:rPr lang="en-GB" sz="2400" dirty="0">
                <a:solidFill>
                  <a:srgbClr val="1F2328"/>
                </a:solidFill>
                <a:latin typeface="Lora" pitchFamily="2" charset="0"/>
              </a:rPr>
              <a:t>Data was exported to excel and visualisations were created using Tableau, with the final presentation being in PowerPoint.</a:t>
            </a:r>
          </a:p>
          <a:p>
            <a:r>
              <a:rPr lang="en-GB" sz="2400" b="0" i="0" dirty="0">
                <a:solidFill>
                  <a:srgbClr val="1F2328"/>
                </a:solidFill>
                <a:effectLst/>
                <a:latin typeface="Lora" pitchFamily="2" charset="0"/>
              </a:rPr>
              <a:t>Constraints : </a:t>
            </a:r>
            <a:r>
              <a:rPr lang="en-GB" sz="2400" dirty="0">
                <a:solidFill>
                  <a:srgbClr val="1F2328"/>
                </a:solidFill>
                <a:latin typeface="Lora" pitchFamily="2" charset="0"/>
              </a:rPr>
              <a:t>This was a dummy dataset created by </a:t>
            </a:r>
            <a:r>
              <a:rPr lang="en-GB" sz="2400" dirty="0" err="1">
                <a:solidFill>
                  <a:srgbClr val="1F2328"/>
                </a:solidFill>
                <a:latin typeface="Lora" pitchFamily="2" charset="0"/>
              </a:rPr>
              <a:t>CareerFoundry</a:t>
            </a:r>
            <a:r>
              <a:rPr lang="en-GB" sz="2400" dirty="0">
                <a:solidFill>
                  <a:srgbClr val="1F2328"/>
                </a:solidFill>
                <a:latin typeface="Lora" pitchFamily="2" charset="0"/>
              </a:rPr>
              <a:t> for the purpose of this project, therefore limited real-world insights could be gained. </a:t>
            </a:r>
            <a:endParaRPr lang="en-GB" sz="2400" b="0" i="0" dirty="0">
              <a:solidFill>
                <a:srgbClr val="1F2328"/>
              </a:solidFill>
              <a:effectLst/>
              <a:latin typeface="Lora" pitchFamily="2" charset="0"/>
            </a:endParaRPr>
          </a:p>
          <a:p>
            <a:endParaRPr lang="en-US" dirty="0"/>
          </a:p>
        </p:txBody>
      </p:sp>
    </p:spTree>
    <p:extLst>
      <p:ext uri="{BB962C8B-B14F-4D97-AF65-F5344CB8AC3E}">
        <p14:creationId xmlns:p14="http://schemas.microsoft.com/office/powerpoint/2010/main" val="271377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2391E9-EDA4-D455-A4C1-5B5E3ECCE6F8}"/>
              </a:ext>
            </a:extLst>
          </p:cNvPr>
          <p:cNvSpPr>
            <a:spLocks noGrp="1"/>
          </p:cNvSpPr>
          <p:nvPr>
            <p:ph type="body" sz="half" idx="2"/>
          </p:nvPr>
        </p:nvSpPr>
        <p:spPr>
          <a:xfrm>
            <a:off x="839788" y="2057400"/>
            <a:ext cx="3932237" cy="2403764"/>
          </a:xfrm>
        </p:spPr>
        <p:txBody>
          <a:bodyPr>
            <a:normAutofit lnSpcReduction="10000"/>
          </a:bodyPr>
          <a:lstStyle/>
          <a:p>
            <a:pPr algn="ctr"/>
            <a:r>
              <a:rPr lang="en-GB" sz="1800" dirty="0" err="1">
                <a:latin typeface="Lora" pitchFamily="2" charset="0"/>
              </a:rPr>
              <a:t>Rockbuster</a:t>
            </a:r>
            <a:r>
              <a:rPr lang="en-GB" sz="1800" dirty="0">
                <a:latin typeface="Lora" pitchFamily="2" charset="0"/>
              </a:rPr>
              <a:t> Stealth has </a:t>
            </a:r>
            <a:r>
              <a:rPr lang="en-GB" sz="1800" b="1" dirty="0">
                <a:latin typeface="Lora" pitchFamily="2" charset="0"/>
              </a:rPr>
              <a:t>15 relational </a:t>
            </a:r>
            <a:r>
              <a:rPr lang="en-GB" sz="1800" dirty="0">
                <a:latin typeface="Lora" pitchFamily="2" charset="0"/>
              </a:rPr>
              <a:t>databases covering things such as </a:t>
            </a:r>
            <a:r>
              <a:rPr lang="en-GB" sz="1800" i="1" dirty="0">
                <a:latin typeface="Lora" pitchFamily="2" charset="0"/>
              </a:rPr>
              <a:t>payment</a:t>
            </a:r>
            <a:r>
              <a:rPr lang="en-GB" sz="1800" dirty="0">
                <a:latin typeface="Lora" pitchFamily="2" charset="0"/>
              </a:rPr>
              <a:t>, </a:t>
            </a:r>
            <a:r>
              <a:rPr lang="en-GB" sz="1800" i="1" dirty="0">
                <a:latin typeface="Lora" pitchFamily="2" charset="0"/>
              </a:rPr>
              <a:t>location</a:t>
            </a:r>
            <a:r>
              <a:rPr lang="en-GB" sz="1800" dirty="0">
                <a:latin typeface="Lora" pitchFamily="2" charset="0"/>
              </a:rPr>
              <a:t>, and </a:t>
            </a:r>
            <a:r>
              <a:rPr lang="en-GB" sz="1800" i="1" dirty="0">
                <a:latin typeface="Lora" pitchFamily="2" charset="0"/>
              </a:rPr>
              <a:t>customer information</a:t>
            </a:r>
            <a:r>
              <a:rPr lang="en-GB" sz="1800" dirty="0">
                <a:latin typeface="Lora" pitchFamily="2" charset="0"/>
              </a:rPr>
              <a:t>, and information related to the films including </a:t>
            </a:r>
            <a:r>
              <a:rPr lang="en-GB" sz="1800" i="1" dirty="0">
                <a:latin typeface="Lora" pitchFamily="2" charset="0"/>
              </a:rPr>
              <a:t>inventory, language, category</a:t>
            </a:r>
            <a:r>
              <a:rPr lang="en-GB" sz="1800" dirty="0">
                <a:latin typeface="Lora" pitchFamily="2" charset="0"/>
              </a:rPr>
              <a:t>, and </a:t>
            </a:r>
            <a:r>
              <a:rPr lang="en-GB" sz="1800" i="1" dirty="0">
                <a:latin typeface="Lora" pitchFamily="2" charset="0"/>
              </a:rPr>
              <a:t>rating</a:t>
            </a:r>
            <a:r>
              <a:rPr lang="en-GB" sz="1800" dirty="0">
                <a:latin typeface="Lora" pitchFamily="2" charset="0"/>
              </a:rPr>
              <a:t>.</a:t>
            </a:r>
          </a:p>
          <a:p>
            <a:pPr algn="ctr"/>
            <a:r>
              <a:rPr lang="en-GB" sz="1800" dirty="0">
                <a:latin typeface="Lora" pitchFamily="2" charset="0"/>
              </a:rPr>
              <a:t>A </a:t>
            </a:r>
            <a:r>
              <a:rPr lang="en-GB" sz="1800" b="1" dirty="0">
                <a:latin typeface="Lora" pitchFamily="2" charset="0"/>
                <a:hlinkClick r:id="rId2" action="ppaction://hlinkfile"/>
              </a:rPr>
              <a:t>data dictionary</a:t>
            </a:r>
            <a:r>
              <a:rPr lang="en-GB" sz="1800" dirty="0">
                <a:latin typeface="Lora" pitchFamily="2" charset="0"/>
              </a:rPr>
              <a:t> was created for this project</a:t>
            </a:r>
            <a:endParaRPr lang="en-US" sz="1800" dirty="0"/>
          </a:p>
        </p:txBody>
      </p:sp>
      <p:pic>
        <p:nvPicPr>
          <p:cNvPr id="10" name="Picture 9">
            <a:extLst>
              <a:ext uri="{FF2B5EF4-FFF2-40B4-BE49-F238E27FC236}">
                <a16:creationId xmlns:a16="http://schemas.microsoft.com/office/drawing/2014/main" id="{B780E045-A356-EF6E-8A32-20859E0EF609}"/>
              </a:ext>
            </a:extLst>
          </p:cNvPr>
          <p:cNvPicPr>
            <a:picLocks noChangeAspect="1"/>
          </p:cNvPicPr>
          <p:nvPr/>
        </p:nvPicPr>
        <p:blipFill>
          <a:blip r:embed="rId3"/>
          <a:stretch>
            <a:fillRect/>
          </a:stretch>
        </p:blipFill>
        <p:spPr>
          <a:xfrm>
            <a:off x="6218234" y="3496887"/>
            <a:ext cx="5663423" cy="3214255"/>
          </a:xfrm>
          <a:prstGeom prst="rect">
            <a:avLst/>
          </a:prstGeom>
        </p:spPr>
      </p:pic>
      <p:pic>
        <p:nvPicPr>
          <p:cNvPr id="12" name="Picture 11">
            <a:extLst>
              <a:ext uri="{FF2B5EF4-FFF2-40B4-BE49-F238E27FC236}">
                <a16:creationId xmlns:a16="http://schemas.microsoft.com/office/drawing/2014/main" id="{17701A58-96BB-3C62-3815-89EE376B43E6}"/>
              </a:ext>
            </a:extLst>
          </p:cNvPr>
          <p:cNvPicPr>
            <a:picLocks noChangeAspect="1"/>
          </p:cNvPicPr>
          <p:nvPr/>
        </p:nvPicPr>
        <p:blipFill>
          <a:blip r:embed="rId4"/>
          <a:stretch>
            <a:fillRect/>
          </a:stretch>
        </p:blipFill>
        <p:spPr>
          <a:xfrm>
            <a:off x="5115098" y="345315"/>
            <a:ext cx="6561513" cy="2968692"/>
          </a:xfrm>
          <a:prstGeom prst="rect">
            <a:avLst/>
          </a:prstGeom>
        </p:spPr>
      </p:pic>
      <p:sp>
        <p:nvSpPr>
          <p:cNvPr id="15" name="Google Shape;208;p23">
            <a:extLst>
              <a:ext uri="{FF2B5EF4-FFF2-40B4-BE49-F238E27FC236}">
                <a16:creationId xmlns:a16="http://schemas.microsoft.com/office/drawing/2014/main" id="{E605E39C-B417-DEB2-D94D-132B1AECA66D}"/>
              </a:ext>
            </a:extLst>
          </p:cNvPr>
          <p:cNvSpPr>
            <a:spLocks noGrp="1"/>
          </p:cNvSpPr>
          <p:nvPr>
            <p:ph type="title"/>
          </p:nvPr>
        </p:nvSpPr>
        <p:spPr>
          <a:xfrm>
            <a:off x="839788" y="457200"/>
            <a:ext cx="3932237" cy="1600200"/>
          </a:xfrm>
          <a:prstGeom prst="ellipse">
            <a:avLst/>
          </a:prstGeom>
          <a:solidFill>
            <a:srgbClr val="000000">
              <a:alpha val="7310"/>
            </a:srgbClr>
          </a:solidFill>
          <a:ln>
            <a:noFill/>
          </a:ln>
        </p:spPr>
        <p:txBody>
          <a:bodyPr spcFirstLastPara="1" wrap="square" lIns="121900" tIns="121900" rIns="121900" bIns="121900" anchor="ctr" anchorCtr="0">
            <a:noAutofit/>
          </a:bodyPr>
          <a:lstStyle/>
          <a:p>
            <a:r>
              <a:rPr lang="en-US" sz="3600" dirty="0"/>
              <a:t>Database Management</a:t>
            </a:r>
          </a:p>
        </p:txBody>
      </p:sp>
      <p:pic>
        <p:nvPicPr>
          <p:cNvPr id="19" name="Picture 18">
            <a:extLst>
              <a:ext uri="{FF2B5EF4-FFF2-40B4-BE49-F238E27FC236}">
                <a16:creationId xmlns:a16="http://schemas.microsoft.com/office/drawing/2014/main" id="{75C09F12-8D06-C946-DB90-811F1F439220}"/>
              </a:ext>
            </a:extLst>
          </p:cNvPr>
          <p:cNvPicPr>
            <a:picLocks noChangeAspect="1"/>
          </p:cNvPicPr>
          <p:nvPr/>
        </p:nvPicPr>
        <p:blipFill>
          <a:blip r:embed="rId5"/>
          <a:stretch>
            <a:fillRect/>
          </a:stretch>
        </p:blipFill>
        <p:spPr>
          <a:xfrm>
            <a:off x="116378" y="4174042"/>
            <a:ext cx="6184669" cy="2254467"/>
          </a:xfrm>
          <a:prstGeom prst="rect">
            <a:avLst/>
          </a:prstGeom>
        </p:spPr>
      </p:pic>
    </p:spTree>
    <p:extLst>
      <p:ext uri="{BB962C8B-B14F-4D97-AF65-F5344CB8AC3E}">
        <p14:creationId xmlns:p14="http://schemas.microsoft.com/office/powerpoint/2010/main" val="352557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BB53-A126-EDE4-0649-251FC50C07B2}"/>
              </a:ext>
            </a:extLst>
          </p:cNvPr>
          <p:cNvSpPr>
            <a:spLocks noGrp="1"/>
          </p:cNvSpPr>
          <p:nvPr>
            <p:ph type="title"/>
          </p:nvPr>
        </p:nvSpPr>
        <p:spPr>
          <a:xfrm>
            <a:off x="839788" y="598516"/>
            <a:ext cx="3932237" cy="2022764"/>
          </a:xfrm>
        </p:spPr>
        <p:txBody>
          <a:bodyPr>
            <a:noAutofit/>
          </a:bodyPr>
          <a:lstStyle/>
          <a:p>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br>
              <a:rPr lang="en-GB" sz="1400" dirty="0">
                <a:latin typeface="Lora" pitchFamily="2" charset="0"/>
              </a:rPr>
            </a:br>
            <a:r>
              <a:rPr lang="en-GB" sz="1400" dirty="0">
                <a:latin typeface="Lora" pitchFamily="2" charset="0"/>
              </a:rPr>
              <a:t>Cleaning and analysis revealed some key initial insights, including about </a:t>
            </a:r>
            <a:r>
              <a:rPr lang="en-GB" sz="1400" dirty="0" err="1">
                <a:latin typeface="Lora" pitchFamily="2" charset="0"/>
              </a:rPr>
              <a:t>Rockbuster’s</a:t>
            </a:r>
            <a:r>
              <a:rPr lang="en-GB" sz="1400" dirty="0">
                <a:latin typeface="Lora" pitchFamily="2" charset="0"/>
              </a:rPr>
              <a:t> global presence:</a:t>
            </a:r>
            <a:br>
              <a:rPr lang="en-GB" sz="1400" dirty="0">
                <a:latin typeface="Lora" pitchFamily="2" charset="0"/>
              </a:rPr>
            </a:br>
            <a:r>
              <a:rPr lang="en-GB" sz="1400" dirty="0">
                <a:latin typeface="Lora" pitchFamily="2" charset="0"/>
              </a:rPr>
              <a:t>Active in</a:t>
            </a:r>
            <a:br>
              <a:rPr lang="en-GB" sz="1400" dirty="0">
                <a:latin typeface="Lora" pitchFamily="2" charset="0"/>
              </a:rPr>
            </a:br>
            <a:r>
              <a:rPr lang="en-GB" sz="1400" b="1" dirty="0">
                <a:latin typeface="Lora" pitchFamily="2" charset="0"/>
              </a:rPr>
              <a:t>109</a:t>
            </a:r>
            <a:r>
              <a:rPr lang="en-GB" sz="1400" dirty="0">
                <a:latin typeface="Lora" pitchFamily="2" charset="0"/>
              </a:rPr>
              <a:t> countries</a:t>
            </a:r>
            <a:br>
              <a:rPr lang="en-GB" sz="1400" dirty="0">
                <a:latin typeface="Lora" pitchFamily="2" charset="0"/>
              </a:rPr>
            </a:br>
            <a:r>
              <a:rPr lang="en-GB" sz="1400" b="1" dirty="0">
                <a:latin typeface="Lora" pitchFamily="2" charset="0"/>
              </a:rPr>
              <a:t>599</a:t>
            </a:r>
            <a:r>
              <a:rPr lang="en-GB" sz="1400" dirty="0">
                <a:latin typeface="Lora" pitchFamily="2" charset="0"/>
              </a:rPr>
              <a:t> customers</a:t>
            </a:r>
            <a:br>
              <a:rPr lang="en-GB" sz="1400" dirty="0">
                <a:latin typeface="Lora" pitchFamily="2" charset="0"/>
              </a:rPr>
            </a:br>
            <a:r>
              <a:rPr lang="en-GB" sz="1400" b="1" dirty="0">
                <a:latin typeface="Lora" pitchFamily="2" charset="0"/>
              </a:rPr>
              <a:t>1000 </a:t>
            </a:r>
            <a:r>
              <a:rPr lang="en-GB" sz="1400" dirty="0">
                <a:latin typeface="Lora" pitchFamily="2" charset="0"/>
              </a:rPr>
              <a:t>movies</a:t>
            </a:r>
            <a:br>
              <a:rPr lang="en-GB" sz="1400" dirty="0">
                <a:latin typeface="Lora" pitchFamily="2" charset="0"/>
              </a:rPr>
            </a:br>
            <a:r>
              <a:rPr lang="en-GB" sz="1400" b="1" dirty="0">
                <a:latin typeface="Lora" pitchFamily="2" charset="0"/>
              </a:rPr>
              <a:t>$61,312.04 </a:t>
            </a:r>
            <a:r>
              <a:rPr lang="en-GB" sz="1400" dirty="0">
                <a:latin typeface="Lora" pitchFamily="2" charset="0"/>
              </a:rPr>
              <a:t>total revenue </a:t>
            </a:r>
            <a:br>
              <a:rPr lang="en-GB" sz="1400" dirty="0">
                <a:latin typeface="Lora" pitchFamily="2" charset="0"/>
              </a:rPr>
            </a:br>
            <a:r>
              <a:rPr lang="en-GB" sz="1400" b="1" dirty="0">
                <a:latin typeface="Lora" pitchFamily="2" charset="0"/>
              </a:rPr>
              <a:t>14,596</a:t>
            </a:r>
            <a:r>
              <a:rPr lang="en-GB" sz="1400" dirty="0">
                <a:latin typeface="Lora" pitchFamily="2" charset="0"/>
              </a:rPr>
              <a:t> rentals</a:t>
            </a:r>
            <a:br>
              <a:rPr lang="en-GB" sz="1400" dirty="0">
                <a:latin typeface="Lora" pitchFamily="2" charset="0"/>
              </a:rPr>
            </a:br>
            <a:endParaRPr lang="en-US" sz="1400" dirty="0"/>
          </a:p>
        </p:txBody>
      </p:sp>
      <p:pic>
        <p:nvPicPr>
          <p:cNvPr id="5" name="Picture Placeholder 4">
            <a:extLst>
              <a:ext uri="{FF2B5EF4-FFF2-40B4-BE49-F238E27FC236}">
                <a16:creationId xmlns:a16="http://schemas.microsoft.com/office/drawing/2014/main" id="{50F2D32D-FE94-6E2C-CA11-302A65F0FAF7}"/>
              </a:ext>
            </a:extLst>
          </p:cNvPr>
          <p:cNvPicPr>
            <a:picLocks noGrp="1" noChangeAspect="1"/>
          </p:cNvPicPr>
          <p:nvPr>
            <p:ph type="pic" idx="1"/>
          </p:nvPr>
        </p:nvPicPr>
        <p:blipFill>
          <a:blip r:embed="rId2"/>
          <a:srcRect t="2664" b="2664"/>
          <a:stretch>
            <a:fillRect/>
          </a:stretch>
        </p:blipFill>
        <p:spPr>
          <a:xfrm>
            <a:off x="783494" y="2504902"/>
            <a:ext cx="4198601" cy="4175760"/>
          </a:xfrm>
          <a:prstGeom prst="rect">
            <a:avLst/>
          </a:prstGeom>
        </p:spPr>
      </p:pic>
      <p:sp>
        <p:nvSpPr>
          <p:cNvPr id="8" name="Rectangle 7">
            <a:extLst>
              <a:ext uri="{FF2B5EF4-FFF2-40B4-BE49-F238E27FC236}">
                <a16:creationId xmlns:a16="http://schemas.microsoft.com/office/drawing/2014/main" id="{7ED13BB1-0581-1CA6-103D-35B067BD319C}"/>
              </a:ext>
            </a:extLst>
          </p:cNvPr>
          <p:cNvSpPr/>
          <p:nvPr/>
        </p:nvSpPr>
        <p:spPr>
          <a:xfrm>
            <a:off x="1072341" y="116378"/>
            <a:ext cx="10670771" cy="4267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 sz="1800" dirty="0">
                <a:solidFill>
                  <a:schemeClr val="accent6"/>
                </a:solidFill>
              </a:rPr>
              <a:t>Cleaning and initial insights</a:t>
            </a:r>
            <a:endParaRPr lang="en-US" dirty="0">
              <a:solidFill>
                <a:schemeClr val="accent6"/>
              </a:solidFill>
            </a:endParaRPr>
          </a:p>
        </p:txBody>
      </p:sp>
      <p:pic>
        <p:nvPicPr>
          <p:cNvPr id="9" name="Picture 8">
            <a:extLst>
              <a:ext uri="{FF2B5EF4-FFF2-40B4-BE49-F238E27FC236}">
                <a16:creationId xmlns:a16="http://schemas.microsoft.com/office/drawing/2014/main" id="{CA1D0854-D678-D85C-4A89-5E27A4F35D2D}"/>
              </a:ext>
            </a:extLst>
          </p:cNvPr>
          <p:cNvPicPr>
            <a:picLocks noChangeAspect="1"/>
          </p:cNvPicPr>
          <p:nvPr/>
        </p:nvPicPr>
        <p:blipFill>
          <a:blip r:embed="rId3"/>
          <a:stretch>
            <a:fillRect/>
          </a:stretch>
        </p:blipFill>
        <p:spPr>
          <a:xfrm>
            <a:off x="4982094" y="681644"/>
            <a:ext cx="6761017" cy="5999018"/>
          </a:xfrm>
          <a:prstGeom prst="rect">
            <a:avLst/>
          </a:prstGeom>
        </p:spPr>
      </p:pic>
    </p:spTree>
    <p:extLst>
      <p:ext uri="{BB962C8B-B14F-4D97-AF65-F5344CB8AC3E}">
        <p14:creationId xmlns:p14="http://schemas.microsoft.com/office/powerpoint/2010/main" val="246031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8F86E-B88A-64B4-32D5-02920C141F9A}"/>
              </a:ext>
            </a:extLst>
          </p:cNvPr>
          <p:cNvPicPr>
            <a:picLocks noChangeAspect="1"/>
          </p:cNvPicPr>
          <p:nvPr/>
        </p:nvPicPr>
        <p:blipFill>
          <a:blip r:embed="rId2"/>
          <a:stretch>
            <a:fillRect/>
          </a:stretch>
        </p:blipFill>
        <p:spPr>
          <a:xfrm>
            <a:off x="2910229" y="701227"/>
            <a:ext cx="4772432" cy="3327045"/>
          </a:xfrm>
          <a:prstGeom prst="rect">
            <a:avLst/>
          </a:prstGeom>
        </p:spPr>
      </p:pic>
      <p:pic>
        <p:nvPicPr>
          <p:cNvPr id="3" name="Picture 2">
            <a:extLst>
              <a:ext uri="{FF2B5EF4-FFF2-40B4-BE49-F238E27FC236}">
                <a16:creationId xmlns:a16="http://schemas.microsoft.com/office/drawing/2014/main" id="{DFC2D517-F393-6F6E-0AE0-C3B5809D1F7E}"/>
              </a:ext>
            </a:extLst>
          </p:cNvPr>
          <p:cNvPicPr>
            <a:picLocks noChangeAspect="1"/>
          </p:cNvPicPr>
          <p:nvPr/>
        </p:nvPicPr>
        <p:blipFill>
          <a:blip r:embed="rId3"/>
          <a:stretch>
            <a:fillRect/>
          </a:stretch>
        </p:blipFill>
        <p:spPr>
          <a:xfrm>
            <a:off x="7682661" y="431414"/>
            <a:ext cx="4635372" cy="3545946"/>
          </a:xfrm>
          <a:prstGeom prst="rect">
            <a:avLst/>
          </a:prstGeom>
        </p:spPr>
      </p:pic>
      <p:pic>
        <p:nvPicPr>
          <p:cNvPr id="4" name="Picture 3">
            <a:extLst>
              <a:ext uri="{FF2B5EF4-FFF2-40B4-BE49-F238E27FC236}">
                <a16:creationId xmlns:a16="http://schemas.microsoft.com/office/drawing/2014/main" id="{8EB1BF2A-6443-4E02-111D-15C244501EF9}"/>
              </a:ext>
            </a:extLst>
          </p:cNvPr>
          <p:cNvPicPr>
            <a:picLocks noChangeAspect="1"/>
          </p:cNvPicPr>
          <p:nvPr/>
        </p:nvPicPr>
        <p:blipFill>
          <a:blip r:embed="rId4"/>
          <a:stretch>
            <a:fillRect/>
          </a:stretch>
        </p:blipFill>
        <p:spPr>
          <a:xfrm>
            <a:off x="2636613" y="4112419"/>
            <a:ext cx="4848312" cy="3235751"/>
          </a:xfrm>
          <a:prstGeom prst="rect">
            <a:avLst/>
          </a:prstGeom>
        </p:spPr>
      </p:pic>
      <p:pic>
        <p:nvPicPr>
          <p:cNvPr id="5" name="Picture 4">
            <a:extLst>
              <a:ext uri="{FF2B5EF4-FFF2-40B4-BE49-F238E27FC236}">
                <a16:creationId xmlns:a16="http://schemas.microsoft.com/office/drawing/2014/main" id="{7EA0392D-1762-813A-B490-891AE6F9413E}"/>
              </a:ext>
            </a:extLst>
          </p:cNvPr>
          <p:cNvPicPr>
            <a:picLocks noChangeAspect="1"/>
          </p:cNvPicPr>
          <p:nvPr/>
        </p:nvPicPr>
        <p:blipFill>
          <a:blip r:embed="rId5"/>
          <a:stretch>
            <a:fillRect/>
          </a:stretch>
        </p:blipFill>
        <p:spPr>
          <a:xfrm>
            <a:off x="7546747" y="4364604"/>
            <a:ext cx="4486308" cy="2198192"/>
          </a:xfrm>
          <a:prstGeom prst="rect">
            <a:avLst/>
          </a:prstGeom>
        </p:spPr>
      </p:pic>
      <p:pic>
        <p:nvPicPr>
          <p:cNvPr id="6" name="Content Placeholder 11">
            <a:extLst>
              <a:ext uri="{FF2B5EF4-FFF2-40B4-BE49-F238E27FC236}">
                <a16:creationId xmlns:a16="http://schemas.microsoft.com/office/drawing/2014/main" id="{6EE797C0-8852-2ED9-F2DE-FC16104DB247}"/>
              </a:ext>
            </a:extLst>
          </p:cNvPr>
          <p:cNvPicPr>
            <a:picLocks noChangeAspect="1"/>
          </p:cNvPicPr>
          <p:nvPr/>
        </p:nvPicPr>
        <p:blipFill>
          <a:blip r:embed="rId6"/>
          <a:stretch>
            <a:fillRect/>
          </a:stretch>
        </p:blipFill>
        <p:spPr>
          <a:xfrm>
            <a:off x="158945" y="4434299"/>
            <a:ext cx="2415846" cy="2359188"/>
          </a:xfrm>
          <a:prstGeom prst="rect">
            <a:avLst/>
          </a:prstGeom>
        </p:spPr>
      </p:pic>
      <p:sp>
        <p:nvSpPr>
          <p:cNvPr id="7" name="Rectangle: Rounded Corners 6">
            <a:extLst>
              <a:ext uri="{FF2B5EF4-FFF2-40B4-BE49-F238E27FC236}">
                <a16:creationId xmlns:a16="http://schemas.microsoft.com/office/drawing/2014/main" id="{58D71AF8-C41D-D5B2-06DE-3F2BB8241BD9}"/>
              </a:ext>
            </a:extLst>
          </p:cNvPr>
          <p:cNvSpPr/>
          <p:nvPr/>
        </p:nvSpPr>
        <p:spPr>
          <a:xfrm>
            <a:off x="280491" y="252442"/>
            <a:ext cx="2294300" cy="36800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Lora" pitchFamily="2" charset="0"/>
              </a:rPr>
              <a:t>Different Visuals showing the distribution of revenue by customer location, by Genre and by Rating</a:t>
            </a:r>
          </a:p>
        </p:txBody>
      </p:sp>
    </p:spTree>
    <p:extLst>
      <p:ext uri="{BB962C8B-B14F-4D97-AF65-F5344CB8AC3E}">
        <p14:creationId xmlns:p14="http://schemas.microsoft.com/office/powerpoint/2010/main" val="148092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647699" y="352132"/>
            <a:ext cx="5126876" cy="509847"/>
          </a:xfrm>
        </p:spPr>
        <p:txBody>
          <a:bodyPr>
            <a:normAutofit fontScale="90000"/>
          </a:bodyPr>
          <a:lstStyle/>
          <a:p>
            <a:r>
              <a:rPr lang="en-US" dirty="0"/>
              <a:t>    </a:t>
            </a:r>
            <a:r>
              <a:rPr lang="en-US" dirty="0">
                <a:latin typeface="Lora" pitchFamily="2" charset="0"/>
              </a:rPr>
              <a:t>Recommendation</a:t>
            </a:r>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647701" y="1144612"/>
            <a:ext cx="4143374" cy="3915068"/>
          </a:xfrm>
        </p:spPr>
        <p:txBody>
          <a:bodyPr>
            <a:normAutofit fontScale="92500" lnSpcReduction="10000"/>
          </a:bodyPr>
          <a:lstStyle/>
          <a:p>
            <a:pPr marL="342900" indent="-342900">
              <a:buFont typeface="Wingdings" panose="05000000000000000000" pitchFamily="2" charset="2"/>
              <a:buChar char="v"/>
            </a:pPr>
            <a:r>
              <a:rPr lang="en-US" dirty="0">
                <a:latin typeface="Lora" pitchFamily="2" charset="0"/>
              </a:rPr>
              <a:t>I suggest we stock more films with Genre that provides more revenue than that which have the highest rental duration.</a:t>
            </a:r>
          </a:p>
          <a:p>
            <a:pPr marL="342900" indent="-342900">
              <a:buFont typeface="Wingdings" panose="05000000000000000000" pitchFamily="2" charset="2"/>
              <a:buChar char="v"/>
            </a:pPr>
            <a:r>
              <a:rPr lang="en-US" dirty="0">
                <a:latin typeface="Lora" pitchFamily="2" charset="0"/>
              </a:rPr>
              <a:t>I suggest further research into why our movies are not generating enough revenue in those Bottom 10 Countries.</a:t>
            </a:r>
          </a:p>
          <a:p>
            <a:pPr marL="342900" indent="-342900">
              <a:buFont typeface="Wingdings" panose="05000000000000000000" pitchFamily="2" charset="2"/>
              <a:buChar char="v"/>
            </a:pPr>
            <a:r>
              <a:rPr lang="en-US" sz="2000" dirty="0">
                <a:latin typeface="Lora" pitchFamily="2" charset="0"/>
              </a:rPr>
              <a:t>Draw a feasibility plan to grow revenue in Europe, Australia and North America, maybe a rewards system for frequent renters or streamers and increase stocks across all ratings.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47699" y="5342313"/>
            <a:ext cx="4143375" cy="371076"/>
          </a:xfrm>
        </p:spPr>
        <p:txBody>
          <a:bodyPr>
            <a:normAutofit fontScale="32500" lnSpcReduction="20000"/>
          </a:bodyPr>
          <a:lstStyle/>
          <a:p>
            <a:r>
              <a:rPr lang="en-US" dirty="0">
                <a:solidFill>
                  <a:schemeClr val="accent4">
                    <a:lumMod val="60000"/>
                    <a:lumOff val="40000"/>
                  </a:schemeClr>
                </a:solidFill>
                <a:highlight>
                  <a:srgbClr val="808000"/>
                </a:highlight>
              </a:rPr>
              <a:t>Babafemi</a:t>
            </a:r>
          </a:p>
          <a:p>
            <a:r>
              <a:rPr lang="en-US" dirty="0">
                <a:hlinkClick r:id="rId4"/>
              </a:rPr>
              <a:t>Babafemi.olayinka@gmail.com</a:t>
            </a:r>
            <a:endParaRPr lang="en-US" dirty="0"/>
          </a:p>
          <a:p>
            <a:endParaRPr lang="en-US" dirty="0"/>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5"/>
          <a:srcRect l="17082" r="17082"/>
          <a:stretch/>
        </p:blipFill>
        <p:spPr>
          <a:xfrm>
            <a:off x="5888038" y="533400"/>
            <a:ext cx="5541962" cy="5611813"/>
          </a:xfrm>
        </p:spPr>
      </p:pic>
      <p:pic>
        <p:nvPicPr>
          <p:cNvPr id="5" name="Audio 4">
            <a:hlinkClick r:id="" action="ppaction://media"/>
            <a:extLst>
              <a:ext uri="{FF2B5EF4-FFF2-40B4-BE49-F238E27FC236}">
                <a16:creationId xmlns:a16="http://schemas.microsoft.com/office/drawing/2014/main" id="{19B4020E-BC8C-5513-6A23-5FFC160BAA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pic>
        <p:nvPicPr>
          <p:cNvPr id="8" name="Picture 7">
            <a:extLst>
              <a:ext uri="{FF2B5EF4-FFF2-40B4-BE49-F238E27FC236}">
                <a16:creationId xmlns:a16="http://schemas.microsoft.com/office/drawing/2014/main" id="{F79F0FEF-AFB2-6E98-959C-8B9304F176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639" y="608643"/>
            <a:ext cx="561193" cy="506672"/>
          </a:xfrm>
          <a:prstGeom prst="rect">
            <a:avLst/>
          </a:prstGeo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xmlns:p14="http://schemas.microsoft.com/office/powerpoint/2010/main">
    <mc:Choice Requires="p14">
      <p:transition spd="slow" p14:dur="2000" advTm="99786"/>
    </mc:Choice>
    <mc:Fallback xmlns="">
      <p:transition spd="slow" advTm="99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6083-898D-79D2-FA99-197CEA14D888}"/>
              </a:ext>
            </a:extLst>
          </p:cNvPr>
          <p:cNvSpPr>
            <a:spLocks noGrp="1"/>
          </p:cNvSpPr>
          <p:nvPr>
            <p:ph type="ctrTitle"/>
          </p:nvPr>
        </p:nvSpPr>
        <p:spPr/>
        <p:txBody>
          <a:bodyPr/>
          <a:lstStyle/>
          <a:p>
            <a:r>
              <a:rPr lang="en" dirty="0">
                <a:latin typeface="Lora" pitchFamily="2" charset="0"/>
              </a:rPr>
              <a:t>Instacart Basket </a:t>
            </a:r>
            <a:endParaRPr lang="en-US" dirty="0">
              <a:latin typeface="Lora" pitchFamily="2" charset="0"/>
            </a:endParaRPr>
          </a:p>
        </p:txBody>
      </p:sp>
      <p:sp>
        <p:nvSpPr>
          <p:cNvPr id="3" name="Subtitle 2">
            <a:extLst>
              <a:ext uri="{FF2B5EF4-FFF2-40B4-BE49-F238E27FC236}">
                <a16:creationId xmlns:a16="http://schemas.microsoft.com/office/drawing/2014/main" id="{4055CD1A-B64B-5B30-2E5F-022D0C3ACB07}"/>
              </a:ext>
            </a:extLst>
          </p:cNvPr>
          <p:cNvSpPr>
            <a:spLocks noGrp="1"/>
          </p:cNvSpPr>
          <p:nvPr>
            <p:ph type="subTitle" idx="1"/>
          </p:nvPr>
        </p:nvSpPr>
        <p:spPr/>
        <p:txBody>
          <a:bodyPr/>
          <a:lstStyle/>
          <a:p>
            <a:r>
              <a:rPr lang="en-US" dirty="0" err="1">
                <a:highlight>
                  <a:srgbClr val="FFFF00"/>
                </a:highlight>
                <a:latin typeface="Lora" pitchFamily="2" charset="0"/>
              </a:rPr>
              <a:t>Analysing</a:t>
            </a:r>
            <a:r>
              <a:rPr lang="en-US" dirty="0">
                <a:highlight>
                  <a:srgbClr val="FFFF00"/>
                </a:highlight>
                <a:latin typeface="Lora" pitchFamily="2" charset="0"/>
              </a:rPr>
              <a:t> sales data for successful US-based online grocery company</a:t>
            </a:r>
          </a:p>
        </p:txBody>
      </p:sp>
      <p:sp>
        <p:nvSpPr>
          <p:cNvPr id="4" name="Oval 3">
            <a:extLst>
              <a:ext uri="{FF2B5EF4-FFF2-40B4-BE49-F238E27FC236}">
                <a16:creationId xmlns:a16="http://schemas.microsoft.com/office/drawing/2014/main" id="{2B0765C7-A841-49A1-FB12-DA3C5D12EF4F}"/>
              </a:ext>
            </a:extLst>
          </p:cNvPr>
          <p:cNvSpPr/>
          <p:nvPr/>
        </p:nvSpPr>
        <p:spPr>
          <a:xfrm>
            <a:off x="1524000" y="2630978"/>
            <a:ext cx="1274618" cy="7980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4</a:t>
            </a:r>
          </a:p>
        </p:txBody>
      </p:sp>
    </p:spTree>
    <p:extLst>
      <p:ext uri="{BB962C8B-B14F-4D97-AF65-F5344CB8AC3E}">
        <p14:creationId xmlns:p14="http://schemas.microsoft.com/office/powerpoint/2010/main" val="391299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FF-65CC-738B-C799-40B545596AA2}"/>
              </a:ext>
            </a:extLst>
          </p:cNvPr>
          <p:cNvSpPr>
            <a:spLocks noGrp="1"/>
          </p:cNvSpPr>
          <p:nvPr>
            <p:ph type="title"/>
          </p:nvPr>
        </p:nvSpPr>
        <p:spPr>
          <a:xfrm>
            <a:off x="838200" y="365126"/>
            <a:ext cx="10515600" cy="1059122"/>
          </a:xfrm>
        </p:spPr>
        <p:txBody>
          <a:bodyPr/>
          <a:lstStyle/>
          <a:p>
            <a:r>
              <a:rPr lang="en" dirty="0">
                <a:latin typeface="Lora" pitchFamily="2" charset="0"/>
              </a:rPr>
              <a:t>Project overview</a:t>
            </a:r>
            <a:endParaRPr lang="en-US" dirty="0">
              <a:latin typeface="Lora" pitchFamily="2" charset="0"/>
            </a:endParaRPr>
          </a:p>
        </p:txBody>
      </p:sp>
      <p:sp>
        <p:nvSpPr>
          <p:cNvPr id="3" name="Content Placeholder 2">
            <a:extLst>
              <a:ext uri="{FF2B5EF4-FFF2-40B4-BE49-F238E27FC236}">
                <a16:creationId xmlns:a16="http://schemas.microsoft.com/office/drawing/2014/main" id="{60E6704A-DB84-D532-7B28-C0408236E712}"/>
              </a:ext>
            </a:extLst>
          </p:cNvPr>
          <p:cNvSpPr>
            <a:spLocks noGrp="1"/>
          </p:cNvSpPr>
          <p:nvPr>
            <p:ph idx="1"/>
          </p:nvPr>
        </p:nvSpPr>
        <p:spPr>
          <a:xfrm>
            <a:off x="838200" y="1363287"/>
            <a:ext cx="10515600" cy="4813676"/>
          </a:xfrm>
        </p:spPr>
        <p:txBody>
          <a:bodyPr>
            <a:normAutofit fontScale="92500"/>
          </a:bodyPr>
          <a:lstStyle/>
          <a:p>
            <a:r>
              <a:rPr lang="en-US" dirty="0">
                <a:highlight>
                  <a:srgbClr val="FFFF00"/>
                </a:highlight>
                <a:latin typeface="Lora" pitchFamily="2" charset="0"/>
              </a:rPr>
              <a:t>Objective</a:t>
            </a:r>
            <a:r>
              <a:rPr lang="en-US" dirty="0">
                <a:latin typeface="Lora" pitchFamily="2" charset="0"/>
              </a:rPr>
              <a:t> : </a:t>
            </a:r>
            <a:r>
              <a:rPr lang="en-GB" sz="1800" b="0" i="0" dirty="0">
                <a:solidFill>
                  <a:srgbClr val="1F2328"/>
                </a:solidFill>
                <a:effectLst/>
                <a:latin typeface="Lora" pitchFamily="2" charset="0"/>
              </a:rPr>
              <a:t>To conduct exploratory analysis for Instacart Grocery, a US-based online grocery store. To derive insights into customer sales patterns, segment customers based on behavioural and demographic profiles to analyse spends, and then make recommendations for targeted marketing campaigns.</a:t>
            </a:r>
          </a:p>
          <a:p>
            <a:r>
              <a:rPr lang="en-GB" sz="1800" dirty="0">
                <a:solidFill>
                  <a:srgbClr val="1F2328"/>
                </a:solidFill>
                <a:latin typeface="Lora" pitchFamily="2" charset="0"/>
              </a:rPr>
              <a:t>Data : Opensource purchasing data was supplied by Instacart and can be found </a:t>
            </a:r>
            <a:r>
              <a:rPr lang="en-GB" sz="1800" b="0" i="0" u="none" strike="noStrike" dirty="0">
                <a:effectLst/>
                <a:latin typeface="Lora" pitchFamily="2" charset="0"/>
                <a:hlinkClick r:id="rId2"/>
              </a:rPr>
              <a:t>here</a:t>
            </a:r>
            <a:r>
              <a:rPr lang="en-GB" sz="1800" u="none" strike="noStrike" dirty="0">
                <a:solidFill>
                  <a:srgbClr val="1F2328"/>
                </a:solidFill>
                <a:latin typeface="Lora" pitchFamily="2" charset="0"/>
              </a:rPr>
              <a:t>. </a:t>
            </a:r>
            <a:r>
              <a:rPr lang="en-GB" sz="1800" b="0" i="0" dirty="0">
                <a:solidFill>
                  <a:srgbClr val="1F2328"/>
                </a:solidFill>
                <a:effectLst/>
                <a:latin typeface="Lora" pitchFamily="2" charset="0"/>
              </a:rPr>
              <a:t>Customer data was fabricated by </a:t>
            </a:r>
            <a:r>
              <a:rPr lang="en-GB" sz="1800" b="0" i="0" dirty="0" err="1">
                <a:solidFill>
                  <a:srgbClr val="1F2328"/>
                </a:solidFill>
                <a:effectLst/>
                <a:latin typeface="Lora" pitchFamily="2" charset="0"/>
              </a:rPr>
              <a:t>CareerFoundry</a:t>
            </a:r>
            <a:r>
              <a:rPr lang="en-GB" sz="1800" b="0" i="0" dirty="0">
                <a:solidFill>
                  <a:srgbClr val="1F2328"/>
                </a:solidFill>
                <a:effectLst/>
                <a:latin typeface="Lora" pitchFamily="2" charset="0"/>
              </a:rPr>
              <a:t> for the purposes of this exercise and be found </a:t>
            </a:r>
            <a:r>
              <a:rPr lang="en-GB" sz="1800" b="0" i="0" dirty="0">
                <a:solidFill>
                  <a:srgbClr val="1F2328"/>
                </a:solidFill>
                <a:effectLst/>
                <a:latin typeface="Lora" pitchFamily="2" charset="0"/>
                <a:hlinkClick r:id="rId3" action="ppaction://hlinkfile"/>
              </a:rPr>
              <a:t>here</a:t>
            </a:r>
            <a:r>
              <a:rPr lang="en-GB" sz="1800" b="0" i="0" dirty="0">
                <a:solidFill>
                  <a:srgbClr val="1F2328"/>
                </a:solidFill>
                <a:effectLst/>
                <a:latin typeface="Lora" pitchFamily="2" charset="0"/>
              </a:rPr>
              <a:t>. </a:t>
            </a:r>
          </a:p>
          <a:p>
            <a:r>
              <a:rPr lang="en-GB" sz="1800" dirty="0">
                <a:solidFill>
                  <a:srgbClr val="1F2328"/>
                </a:solidFill>
                <a:latin typeface="Lora" pitchFamily="2" charset="0"/>
              </a:rPr>
              <a:t>Tools &amp; Skills : Analysis was conducted in Python using </a:t>
            </a:r>
            <a:r>
              <a:rPr lang="en-GB" sz="1800" dirty="0" err="1">
                <a:solidFill>
                  <a:srgbClr val="1F2328"/>
                </a:solidFill>
                <a:latin typeface="Lora" pitchFamily="2" charset="0"/>
              </a:rPr>
              <a:t>Jupyter</a:t>
            </a:r>
            <a:r>
              <a:rPr lang="en-GB" sz="1800" dirty="0">
                <a:solidFill>
                  <a:srgbClr val="1F2328"/>
                </a:solidFill>
                <a:latin typeface="Lora" pitchFamily="2" charset="0"/>
              </a:rPr>
              <a:t> notebooks. Many libraries were used including pandas, </a:t>
            </a:r>
            <a:r>
              <a:rPr lang="en-GB" sz="1800" dirty="0" err="1">
                <a:solidFill>
                  <a:srgbClr val="1F2328"/>
                </a:solidFill>
                <a:latin typeface="Lora" pitchFamily="2" charset="0"/>
              </a:rPr>
              <a:t>numpy</a:t>
            </a:r>
            <a:r>
              <a:rPr lang="en-GB" sz="1800" dirty="0">
                <a:solidFill>
                  <a:srgbClr val="1F2328"/>
                </a:solidFill>
                <a:latin typeface="Lora" pitchFamily="2" charset="0"/>
              </a:rPr>
              <a:t>, matplotlib, </a:t>
            </a:r>
            <a:r>
              <a:rPr lang="en-GB" sz="1800" dirty="0" err="1">
                <a:solidFill>
                  <a:srgbClr val="1F2328"/>
                </a:solidFill>
                <a:latin typeface="Lora" pitchFamily="2" charset="0"/>
              </a:rPr>
              <a:t>scipy</a:t>
            </a:r>
            <a:r>
              <a:rPr lang="en-GB" sz="1800" dirty="0">
                <a:solidFill>
                  <a:srgbClr val="1F2328"/>
                </a:solidFill>
                <a:latin typeface="Lora" pitchFamily="2" charset="0"/>
              </a:rPr>
              <a:t>, and seaborn. </a:t>
            </a:r>
          </a:p>
          <a:p>
            <a:pPr>
              <a:lnSpc>
                <a:spcPct val="100000"/>
              </a:lnSpc>
            </a:pPr>
            <a:r>
              <a:rPr lang="en-GB" sz="1800" b="0" i="0" dirty="0">
                <a:solidFill>
                  <a:srgbClr val="1F2328"/>
                </a:solidFill>
                <a:effectLst/>
                <a:latin typeface="Lora" pitchFamily="2" charset="0"/>
              </a:rPr>
              <a:t>Analysis involved:</a:t>
            </a:r>
          </a:p>
          <a:p>
            <a:pPr marL="285750" indent="-285750">
              <a:lnSpc>
                <a:spcPct val="100000"/>
              </a:lnSpc>
              <a:buFont typeface="Arial" panose="020B0604020202020204" pitchFamily="34" charset="0"/>
              <a:buChar char="•"/>
            </a:pPr>
            <a:r>
              <a:rPr lang="en-GB" sz="1800" i="1" dirty="0">
                <a:solidFill>
                  <a:srgbClr val="1F2328"/>
                </a:solidFill>
                <a:latin typeface="Lora" pitchFamily="2" charset="0"/>
              </a:rPr>
              <a:t>D</a:t>
            </a:r>
            <a:r>
              <a:rPr lang="en-GB" sz="1800" b="0" i="1" dirty="0">
                <a:solidFill>
                  <a:srgbClr val="1F2328"/>
                </a:solidFill>
                <a:effectLst/>
                <a:latin typeface="Lora" pitchFamily="2" charset="0"/>
              </a:rPr>
              <a:t>ata cleaning</a:t>
            </a:r>
            <a:r>
              <a:rPr lang="en-GB" sz="1800" b="0" i="0" dirty="0">
                <a:solidFill>
                  <a:srgbClr val="1F2328"/>
                </a:solidFill>
                <a:effectLst/>
                <a:latin typeface="Lora" pitchFamily="2" charset="0"/>
              </a:rPr>
              <a:t> including data wrangling and consistency checks.</a:t>
            </a:r>
          </a:p>
          <a:p>
            <a:pPr marL="285750" indent="-285750">
              <a:lnSpc>
                <a:spcPct val="100000"/>
              </a:lnSpc>
              <a:buFont typeface="Arial" panose="020B0604020202020204" pitchFamily="34" charset="0"/>
              <a:buChar char="•"/>
            </a:pPr>
            <a:r>
              <a:rPr lang="en-GB" sz="1800" i="1" dirty="0">
                <a:solidFill>
                  <a:srgbClr val="1F2328"/>
                </a:solidFill>
                <a:latin typeface="Lora" pitchFamily="2" charset="0"/>
              </a:rPr>
              <a:t>Data manipulation </a:t>
            </a:r>
            <a:r>
              <a:rPr lang="en-GB" sz="1800" dirty="0">
                <a:solidFill>
                  <a:srgbClr val="1F2328"/>
                </a:solidFill>
                <a:latin typeface="Lora" pitchFamily="2" charset="0"/>
              </a:rPr>
              <a:t>including </a:t>
            </a:r>
            <a:r>
              <a:rPr lang="en-GB" sz="1800" b="0" i="0" dirty="0">
                <a:solidFill>
                  <a:srgbClr val="1F2328"/>
                </a:solidFill>
                <a:effectLst/>
                <a:latin typeface="Lora" pitchFamily="2" charset="0"/>
              </a:rPr>
              <a:t>merging datasets, deriving new variables, and </a:t>
            </a:r>
            <a:r>
              <a:rPr lang="en-GB" sz="1800" b="0" i="0" dirty="0" err="1">
                <a:solidFill>
                  <a:srgbClr val="1F2328"/>
                </a:solidFill>
                <a:effectLst/>
                <a:latin typeface="Lora" pitchFamily="2" charset="0"/>
              </a:rPr>
              <a:t>subsetting</a:t>
            </a:r>
            <a:r>
              <a:rPr lang="en-GB" sz="1800" dirty="0">
                <a:solidFill>
                  <a:srgbClr val="1F2328"/>
                </a:solidFill>
                <a:latin typeface="Lora" pitchFamily="2" charset="0"/>
              </a:rPr>
              <a:t>.</a:t>
            </a:r>
          </a:p>
          <a:p>
            <a:pPr marL="285750" indent="-285750">
              <a:lnSpc>
                <a:spcPct val="100000"/>
              </a:lnSpc>
              <a:buFont typeface="Arial" panose="020B0604020202020204" pitchFamily="34" charset="0"/>
              <a:buChar char="•"/>
            </a:pPr>
            <a:r>
              <a:rPr lang="en-GB" sz="1800" i="1" dirty="0">
                <a:solidFill>
                  <a:srgbClr val="1F2328"/>
                </a:solidFill>
                <a:latin typeface="Lora" pitchFamily="2" charset="0"/>
              </a:rPr>
              <a:t>Data analysis </a:t>
            </a:r>
            <a:r>
              <a:rPr lang="en-GB" sz="1800" dirty="0">
                <a:solidFill>
                  <a:srgbClr val="1F2328"/>
                </a:solidFill>
                <a:latin typeface="Lora" pitchFamily="2" charset="0"/>
              </a:rPr>
              <a:t>including </a:t>
            </a:r>
            <a:r>
              <a:rPr lang="en-GB" sz="1800" b="0" i="0" dirty="0">
                <a:solidFill>
                  <a:srgbClr val="1F2328"/>
                </a:solidFill>
                <a:effectLst/>
                <a:latin typeface="Lora" pitchFamily="2" charset="0"/>
              </a:rPr>
              <a:t>aggregating data, creating visualisations, using crosstabs, and descriptive statistics.</a:t>
            </a:r>
          </a:p>
          <a:p>
            <a:pPr marL="285750" indent="-285750">
              <a:lnSpc>
                <a:spcPct val="100000"/>
              </a:lnSpc>
            </a:pPr>
            <a:r>
              <a:rPr lang="en-GB" sz="1800" dirty="0">
                <a:solidFill>
                  <a:srgbClr val="1F2328"/>
                </a:solidFill>
                <a:latin typeface="Lora" pitchFamily="2" charset="0"/>
              </a:rPr>
              <a:t>Constraints : Data supplied by Instacart is only from 2017 and some data had to be fabricated for the purposes of the project. A randomised 70% subset had to be used due to memory issues. </a:t>
            </a:r>
            <a:endParaRPr lang="en-GB" sz="1800" b="0" i="0" dirty="0">
              <a:solidFill>
                <a:srgbClr val="1F2328"/>
              </a:solidFill>
              <a:effectLst/>
              <a:latin typeface="Lora" pitchFamily="2" charset="0"/>
            </a:endParaRPr>
          </a:p>
          <a:p>
            <a:endParaRPr lang="en-GB" sz="1800" b="0" i="0" dirty="0">
              <a:solidFill>
                <a:srgbClr val="1F2328"/>
              </a:solidFill>
              <a:effectLst/>
              <a:latin typeface="Lora" pitchFamily="2" charset="0"/>
            </a:endParaRPr>
          </a:p>
          <a:p>
            <a:endParaRPr lang="en-GB" sz="1800" dirty="0">
              <a:latin typeface="Lora" pitchFamily="2" charset="0"/>
            </a:endParaRPr>
          </a:p>
          <a:p>
            <a:endParaRPr lang="en-US" dirty="0"/>
          </a:p>
        </p:txBody>
      </p:sp>
    </p:spTree>
    <p:extLst>
      <p:ext uri="{BB962C8B-B14F-4D97-AF65-F5344CB8AC3E}">
        <p14:creationId xmlns:p14="http://schemas.microsoft.com/office/powerpoint/2010/main" val="99548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62EF1-9BD1-C648-FC0B-2759975E057E}"/>
              </a:ext>
            </a:extLst>
          </p:cNvPr>
          <p:cNvSpPr>
            <a:spLocks noGrp="1"/>
          </p:cNvSpPr>
          <p:nvPr>
            <p:ph type="title"/>
          </p:nvPr>
        </p:nvSpPr>
        <p:spPr>
          <a:xfrm>
            <a:off x="459971" y="221674"/>
            <a:ext cx="4782590" cy="838518"/>
          </a:xfrm>
        </p:spPr>
        <p:txBody>
          <a:bodyPr>
            <a:normAutofit fontScale="90000"/>
          </a:bodyPr>
          <a:lstStyle/>
          <a:p>
            <a:r>
              <a:rPr lang="en-GB" sz="2800" b="1" dirty="0">
                <a:latin typeface="Lora" pitchFamily="2" charset="0"/>
              </a:rPr>
              <a:t>Key insights: d</a:t>
            </a:r>
            <a:r>
              <a:rPr lang="en" sz="2800" b="1" dirty="0">
                <a:latin typeface="Lora" pitchFamily="2" charset="0"/>
              </a:rPr>
              <a:t>ata cleaning &amp; wrangling</a:t>
            </a:r>
            <a:endParaRPr lang="en-US" sz="2800" b="1" dirty="0">
              <a:latin typeface="Lora" pitchFamily="2" charset="0"/>
            </a:endParaRPr>
          </a:p>
        </p:txBody>
      </p:sp>
      <p:graphicFrame>
        <p:nvGraphicFramePr>
          <p:cNvPr id="5" name="Content Placeholder 4">
            <a:extLst>
              <a:ext uri="{FF2B5EF4-FFF2-40B4-BE49-F238E27FC236}">
                <a16:creationId xmlns:a16="http://schemas.microsoft.com/office/drawing/2014/main" id="{CBBEF375-E987-A98C-5DCB-89F4EEAD9D1A}"/>
              </a:ext>
            </a:extLst>
          </p:cNvPr>
          <p:cNvGraphicFramePr>
            <a:graphicFrameLocks noGrp="1"/>
          </p:cNvGraphicFramePr>
          <p:nvPr>
            <p:ph idx="1"/>
            <p:extLst>
              <p:ext uri="{D42A27DB-BD31-4B8C-83A1-F6EECF244321}">
                <p14:modId xmlns:p14="http://schemas.microsoft.com/office/powerpoint/2010/main" val="1621711655"/>
              </p:ext>
            </p:extLst>
          </p:nvPr>
        </p:nvGraphicFramePr>
        <p:xfrm>
          <a:off x="459973" y="3187378"/>
          <a:ext cx="10047313" cy="3614342"/>
        </p:xfrm>
        <a:graphic>
          <a:graphicData uri="http://schemas.openxmlformats.org/drawingml/2006/table">
            <a:tbl>
              <a:tblPr/>
              <a:tblGrid>
                <a:gridCol w="1042709">
                  <a:extLst>
                    <a:ext uri="{9D8B030D-6E8A-4147-A177-3AD203B41FA5}">
                      <a16:colId xmlns:a16="http://schemas.microsoft.com/office/drawing/2014/main" val="2802506254"/>
                    </a:ext>
                  </a:extLst>
                </a:gridCol>
                <a:gridCol w="1622761">
                  <a:extLst>
                    <a:ext uri="{9D8B030D-6E8A-4147-A177-3AD203B41FA5}">
                      <a16:colId xmlns:a16="http://schemas.microsoft.com/office/drawing/2014/main" val="1687231270"/>
                    </a:ext>
                  </a:extLst>
                </a:gridCol>
                <a:gridCol w="2023273">
                  <a:extLst>
                    <a:ext uri="{9D8B030D-6E8A-4147-A177-3AD203B41FA5}">
                      <a16:colId xmlns:a16="http://schemas.microsoft.com/office/drawing/2014/main" val="4021186238"/>
                    </a:ext>
                  </a:extLst>
                </a:gridCol>
                <a:gridCol w="2679285">
                  <a:extLst>
                    <a:ext uri="{9D8B030D-6E8A-4147-A177-3AD203B41FA5}">
                      <a16:colId xmlns:a16="http://schemas.microsoft.com/office/drawing/2014/main" val="586059977"/>
                    </a:ext>
                  </a:extLst>
                </a:gridCol>
                <a:gridCol w="2679285">
                  <a:extLst>
                    <a:ext uri="{9D8B030D-6E8A-4147-A177-3AD203B41FA5}">
                      <a16:colId xmlns:a16="http://schemas.microsoft.com/office/drawing/2014/main" val="135497612"/>
                    </a:ext>
                  </a:extLst>
                </a:gridCol>
              </a:tblGrid>
              <a:tr h="102570">
                <a:tc>
                  <a:txBody>
                    <a:bodyPr/>
                    <a:lstStyle/>
                    <a:p>
                      <a:pPr algn="ctr" fontAlgn="ctr"/>
                      <a:r>
                        <a:rPr lang="en-US" sz="700" b="1" i="0" u="none" strike="noStrike">
                          <a:solidFill>
                            <a:srgbClr val="000000"/>
                          </a:solidFill>
                          <a:effectLst/>
                          <a:latin typeface="Calibri" panose="020F0502020204030204" pitchFamily="34" charset="0"/>
                        </a:rPr>
                        <a:t>Dataframe</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E0B4"/>
                    </a:solidFill>
                  </a:tcPr>
                </a:tc>
                <a:tc>
                  <a:txBody>
                    <a:bodyPr/>
                    <a:lstStyle/>
                    <a:p>
                      <a:pPr algn="ctr" fontAlgn="ctr"/>
                      <a:r>
                        <a:rPr lang="en-US" sz="700" b="1" i="0" u="none" strike="noStrike">
                          <a:solidFill>
                            <a:srgbClr val="000000"/>
                          </a:solidFill>
                          <a:effectLst/>
                          <a:latin typeface="Calibri" panose="020F0502020204030204" pitchFamily="34" charset="0"/>
                        </a:rPr>
                        <a:t>Columns dropped</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E0B4"/>
                    </a:solidFill>
                  </a:tcPr>
                </a:tc>
                <a:tc>
                  <a:txBody>
                    <a:bodyPr/>
                    <a:lstStyle/>
                    <a:p>
                      <a:pPr algn="ctr" fontAlgn="ctr"/>
                      <a:r>
                        <a:rPr lang="en-US" sz="700" b="1" i="0" u="none" strike="noStrike">
                          <a:solidFill>
                            <a:srgbClr val="000000"/>
                          </a:solidFill>
                          <a:effectLst/>
                          <a:latin typeface="Calibri" panose="020F0502020204030204" pitchFamily="34" charset="0"/>
                        </a:rPr>
                        <a:t>Columns renamed</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E0B4"/>
                    </a:solidFill>
                  </a:tcPr>
                </a:tc>
                <a:tc>
                  <a:txBody>
                    <a:bodyPr/>
                    <a:lstStyle/>
                    <a:p>
                      <a:pPr algn="ctr" fontAlgn="ctr"/>
                      <a:r>
                        <a:rPr lang="en-US" sz="700" b="1" i="0" u="none" strike="noStrike" dirty="0">
                          <a:solidFill>
                            <a:srgbClr val="000000"/>
                          </a:solidFill>
                          <a:effectLst/>
                          <a:latin typeface="Calibri" panose="020F0502020204030204" pitchFamily="34" charset="0"/>
                        </a:rPr>
                        <a:t>Columns' type changed</a:t>
                      </a:r>
                    </a:p>
                  </a:txBody>
                  <a:tcPr marL="3238" marR="3238" marT="32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E0B4"/>
                    </a:solidFill>
                  </a:tcPr>
                </a:tc>
                <a:tc>
                  <a:txBody>
                    <a:bodyPr/>
                    <a:lstStyle/>
                    <a:p>
                      <a:pPr algn="ctr" fontAlgn="ctr"/>
                      <a:r>
                        <a:rPr lang="en-US" sz="700" b="1" i="0" u="none" strike="noStrike">
                          <a:solidFill>
                            <a:srgbClr val="000000"/>
                          </a:solidFill>
                          <a:effectLst/>
                          <a:latin typeface="Calibri" panose="020F0502020204030204" pitchFamily="34" charset="0"/>
                        </a:rPr>
                        <a:t>Comment/Reason</a:t>
                      </a:r>
                    </a:p>
                  </a:txBody>
                  <a:tcPr marL="3238" marR="3238" marT="3238"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38595897"/>
                  </a:ext>
                </a:extLst>
              </a:tr>
              <a:tr h="301667">
                <a:tc rowSpan="9">
                  <a:txBody>
                    <a:bodyPr/>
                    <a:lstStyle/>
                    <a:p>
                      <a:pPr algn="ctr" fontAlgn="ctr"/>
                      <a:r>
                        <a:rPr lang="en-US" sz="700" b="0" i="0" u="none" strike="noStrike">
                          <a:solidFill>
                            <a:srgbClr val="000000"/>
                          </a:solidFill>
                          <a:effectLst/>
                          <a:latin typeface="Calibri" panose="020F0502020204030204" pitchFamily="34" charset="0"/>
                        </a:rPr>
                        <a:t>Orders</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70AD47"/>
                    </a:solidFill>
                  </a:tcPr>
                </a:tc>
                <a:tc>
                  <a:txBody>
                    <a:bodyPr/>
                    <a:lstStyle/>
                    <a:p>
                      <a:pPr algn="ctr" fontAlgn="b"/>
                      <a:r>
                        <a:rPr lang="en-US" sz="700" b="0" i="0" u="none" strike="noStrike">
                          <a:solidFill>
                            <a:srgbClr val="000000"/>
                          </a:solidFill>
                          <a:effectLst/>
                          <a:latin typeface="Calibri" panose="020F0502020204030204" pitchFamily="34" charset="0"/>
                        </a:rPr>
                        <a:t> </a:t>
                      </a:r>
                    </a:p>
                  </a:txBody>
                  <a:tcPr marL="3238" marR="3238" marT="3238" marB="0" anchor="b">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dirty="0">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dirty="0" err="1">
                          <a:solidFill>
                            <a:srgbClr val="000000"/>
                          </a:solidFill>
                          <a:effectLst/>
                          <a:latin typeface="Calibri" panose="020F0502020204030204" pitchFamily="34" charset="0"/>
                        </a:rPr>
                        <a:t>order_id</a:t>
                      </a:r>
                      <a:r>
                        <a:rPr lang="en-US" sz="700" b="0" i="0" u="none" strike="noStrike" dirty="0">
                          <a:solidFill>
                            <a:srgbClr val="000000"/>
                          </a:solidFill>
                          <a:effectLst/>
                          <a:latin typeface="Calibri" panose="020F0502020204030204" pitchFamily="34" charset="0"/>
                        </a:rPr>
                        <a:t> has been changed to 'str'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eval_set has no meaning to the data to be analyzed, it redundant. I changed the data type because I want to run the descriptive statistics of relevant column alone</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3147919243"/>
                  </a:ext>
                </a:extLst>
              </a:tr>
              <a:tr h="202118">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The data type of the "user_id" column has been changed from number to string.</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This will make describe() function ignore string values when calculating</a:t>
                      </a:r>
                      <a:r>
                        <a:rPr lang="en-US" sz="700" b="1" i="0" u="none" strike="noStrike">
                          <a:solidFill>
                            <a:srgbClr val="000000"/>
                          </a:solidFill>
                          <a:effectLst/>
                          <a:latin typeface="Calibri" panose="020F0502020204030204" pitchFamily="34" charset="0"/>
                        </a:rPr>
                        <a:t> descriptive statistics</a:t>
                      </a:r>
                      <a:endParaRPr lang="en-US" sz="700" b="0" i="0" u="none" strike="noStrike">
                        <a:solidFill>
                          <a:srgbClr val="000000"/>
                        </a:solidFill>
                        <a:effectLst/>
                        <a:latin typeface="Calibri" panose="020F0502020204030204" pitchFamily="34" charset="0"/>
                      </a:endParaRP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159096956"/>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eval_set</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The data didn't have an </a:t>
                      </a:r>
                      <a:r>
                        <a:rPr lang="en-US" sz="700" b="1" i="0" u="none" strike="noStrike">
                          <a:solidFill>
                            <a:srgbClr val="000000"/>
                          </a:solidFill>
                          <a:effectLst/>
                          <a:latin typeface="Calibri" panose="020F0502020204030204" pitchFamily="34" charset="0"/>
                        </a:rPr>
                        <a:t>impact</a:t>
                      </a:r>
                      <a:r>
                        <a:rPr lang="en-US" sz="700" b="0" i="0" u="none" strike="noStrike">
                          <a:solidFill>
                            <a:srgbClr val="000000"/>
                          </a:solidFill>
                          <a:effectLst/>
                          <a:latin typeface="Calibri" panose="020F0502020204030204" pitchFamily="34" charset="0"/>
                        </a:rPr>
                        <a:t> on analysis</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4072398634"/>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dirty="0" err="1">
                          <a:solidFill>
                            <a:srgbClr val="000000"/>
                          </a:solidFill>
                          <a:effectLst/>
                          <a:latin typeface="Calibri" panose="020F0502020204030204" pitchFamily="34" charset="0"/>
                        </a:rPr>
                        <a:t>order_number</a:t>
                      </a:r>
                      <a:r>
                        <a:rPr lang="en-US" sz="700" b="0" i="0" u="none" strike="noStrike" dirty="0">
                          <a:solidFill>
                            <a:srgbClr val="000000"/>
                          </a:solidFill>
                          <a:effectLst/>
                          <a:latin typeface="Calibri" panose="020F0502020204030204" pitchFamily="34" charset="0"/>
                        </a:rPr>
                        <a:t>'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94370862"/>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unnamed column 0 was dropped</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orders_day_of_week'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1667666264"/>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order_time_of_day'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735676757"/>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days_since_prior_order' from ('float64') to ('float16')</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303987111"/>
                  </a:ext>
                </a:extLst>
              </a:tr>
              <a:tr h="202118">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column days_since_prior_order was changed  to  number_of_days_between_orders</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To make the column name more succinct</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70AD47"/>
                    </a:solidFill>
                  </a:tcPr>
                </a:tc>
                <a:extLst>
                  <a:ext uri="{0D108BD9-81ED-4DB2-BD59-A6C34878D82A}">
                    <a16:rowId xmlns:a16="http://schemas.microsoft.com/office/drawing/2014/main" val="180852439"/>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2256587984"/>
                  </a:ext>
                </a:extLst>
              </a:tr>
              <a:tr h="102570">
                <a:tc>
                  <a:txBody>
                    <a:bodyPr/>
                    <a:lstStyle/>
                    <a:p>
                      <a:pPr algn="ctr" fontAlgn="ctr"/>
                      <a:r>
                        <a:rPr lang="en-US" sz="700" b="0" i="0" u="none" strike="noStrike">
                          <a:solidFill>
                            <a:srgbClr val="000000"/>
                          </a:solidFill>
                          <a:effectLst/>
                          <a:latin typeface="Calibri" panose="020F0502020204030204" pitchFamily="34" charset="0"/>
                        </a:rPr>
                        <a:t>Departments</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ctr"/>
                      <a:r>
                        <a:rPr lang="en-US" sz="700" b="1" i="0" u="none" strike="noStrike">
                          <a:solidFill>
                            <a:srgbClr val="000000"/>
                          </a:solidFill>
                          <a:effectLst/>
                          <a:latin typeface="Calibri" panose="020F0502020204030204" pitchFamily="34" charset="0"/>
                        </a:rPr>
                        <a:t>Transposed</a:t>
                      </a:r>
                      <a:r>
                        <a:rPr lang="en-US" sz="700" b="0" i="0" u="none" strike="noStrike">
                          <a:solidFill>
                            <a:srgbClr val="000000"/>
                          </a:solidFill>
                          <a:effectLst/>
                          <a:latin typeface="Calibri" panose="020F0502020204030204" pitchFamily="34" charset="0"/>
                        </a:rPr>
                        <a:t> to create a department dictionary</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157520202"/>
                  </a:ext>
                </a:extLst>
              </a:tr>
              <a:tr h="102570">
                <a:tc rowSpan="6">
                  <a:txBody>
                    <a:bodyPr/>
                    <a:lstStyle/>
                    <a:p>
                      <a:pPr algn="ctr" fontAlgn="ctr"/>
                      <a:r>
                        <a:rPr lang="en-US" sz="700" b="0" i="0" u="none" strike="noStrike">
                          <a:solidFill>
                            <a:srgbClr val="000000"/>
                          </a:solidFill>
                          <a:effectLst/>
                          <a:latin typeface="Calibri" panose="020F0502020204030204" pitchFamily="34" charset="0"/>
                        </a:rPr>
                        <a:t>Products</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aisle_id' from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extLst>
                  <a:ext uri="{0D108BD9-81ED-4DB2-BD59-A6C34878D82A}">
                    <a16:rowId xmlns:a16="http://schemas.microsoft.com/office/drawing/2014/main" val="1476481641"/>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department_id' from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extLst>
                  <a:ext uri="{0D108BD9-81ED-4DB2-BD59-A6C34878D82A}">
                    <a16:rowId xmlns:a16="http://schemas.microsoft.com/office/drawing/2014/main" val="2833886427"/>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prices' from ('float64') to ('float16')</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extLst>
                  <a:ext uri="{0D108BD9-81ED-4DB2-BD59-A6C34878D82A}">
                    <a16:rowId xmlns:a16="http://schemas.microsoft.com/office/drawing/2014/main" val="1623267314"/>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product_id' from ('float64') to ('float16')</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extLst>
                  <a:ext uri="{0D108BD9-81ED-4DB2-BD59-A6C34878D82A}">
                    <a16:rowId xmlns:a16="http://schemas.microsoft.com/office/drawing/2014/main" val="2362128428"/>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add_to_cart_order' from ('float64') to ('float16')</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extLst>
                  <a:ext uri="{0D108BD9-81ED-4DB2-BD59-A6C34878D82A}">
                    <a16:rowId xmlns:a16="http://schemas.microsoft.com/office/drawing/2014/main" val="1186565411"/>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reordered' from ('float64') to ('float16')</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1B0C3"/>
                    </a:solidFill>
                  </a:tcPr>
                </a:tc>
                <a:tc>
                  <a:txBody>
                    <a:bodyPr/>
                    <a:lstStyle/>
                    <a:p>
                      <a:pPr algn="l" fontAlgn="ctr"/>
                      <a:r>
                        <a:rPr lang="en-US" sz="700" b="0" i="0" u="none" strike="noStrike">
                          <a:solidFill>
                            <a:srgbClr val="000000"/>
                          </a:solidFill>
                          <a:effectLst/>
                          <a:latin typeface="Calibri" panose="020F0502020204030204" pitchFamily="34" charset="0"/>
                        </a:rPr>
                        <a:t>To save memory and merge faster</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A1B0C3"/>
                    </a:solidFill>
                  </a:tcPr>
                </a:tc>
                <a:extLst>
                  <a:ext uri="{0D108BD9-81ED-4DB2-BD59-A6C34878D82A}">
                    <a16:rowId xmlns:a16="http://schemas.microsoft.com/office/drawing/2014/main" val="3499100968"/>
                  </a:ext>
                </a:extLst>
              </a:tr>
              <a:tr h="102570">
                <a:tc rowSpan="12">
                  <a:txBody>
                    <a:bodyPr/>
                    <a:lstStyle/>
                    <a:p>
                      <a:pPr algn="ctr" fontAlgn="ctr"/>
                      <a:r>
                        <a:rPr lang="en-US" sz="700" b="0" i="0" u="none" strike="noStrike" dirty="0">
                          <a:solidFill>
                            <a:srgbClr val="000000"/>
                          </a:solidFill>
                          <a:effectLst/>
                          <a:latin typeface="Calibri" panose="020F0502020204030204" pitchFamily="34" charset="0"/>
                        </a:rPr>
                        <a:t>Customers</a:t>
                      </a:r>
                    </a:p>
                  </a:txBody>
                  <a:tcPr marL="3238" marR="3238" marT="3238" marB="0" anchor="ctr">
                    <a:lnL w="25400" cap="flat" cmpd="dbl"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2EFDA"/>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3238" marR="3238" marT="3238" marB="0" anchor="b">
                    <a:lnL w="6350" cap="flat" cmpd="sng" algn="ctr">
                      <a:solidFill>
                        <a:srgbClr val="AEAAAA"/>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age' from ('int64') to ('int8')</a:t>
                      </a:r>
                    </a:p>
                  </a:txBody>
                  <a:tcPr marL="3238" marR="3238" marT="323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b"/>
                      <a:r>
                        <a:rPr lang="en-US" sz="700" b="0" i="0" u="none" strike="noStrike">
                          <a:solidFill>
                            <a:srgbClr val="000000"/>
                          </a:solidFill>
                          <a:effectLst/>
                          <a:latin typeface="Calibri" panose="020F0502020204030204" pitchFamily="34" charset="0"/>
                        </a:rPr>
                        <a:t> </a:t>
                      </a:r>
                    </a:p>
                  </a:txBody>
                  <a:tcPr marL="3238" marR="3238" marT="3238" marB="0" anchor="b">
                    <a:lnL w="6350" cap="flat" cmpd="sng" algn="ctr">
                      <a:solidFill>
                        <a:srgbClr val="000000"/>
                      </a:solidFill>
                      <a:prstDash val="dot"/>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2355607312"/>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no_of_dependents' from ('int64') to ('int8')</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3911082782"/>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income' from ('int64') to ('int32')</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1166412710"/>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STATE' has been changed to: 'State'</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consistent with other column titles' format</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1358683506"/>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First Name' has been dropped</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consistent with other column titles' format</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2707459993"/>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Surnam' has been dropped</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clear and consistent with other column titles</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3131108556"/>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consistent with other column titles' format</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675333830"/>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n_dependents as No_of_Dependents</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clear and consistent with other column titles</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3107090297"/>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fam_status as Family_Status</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To keep name consistent with other column titles' format</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718993228"/>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rowSpan="2">
                  <a:txBody>
                    <a:bodyPr/>
                    <a:lstStyle/>
                    <a:p>
                      <a:pPr algn="l" fontAlgn="ctr"/>
                      <a:r>
                        <a:rPr lang="en-US" sz="700" b="1" i="0" u="none" strike="noStrike">
                          <a:solidFill>
                            <a:srgbClr val="000000"/>
                          </a:solidFill>
                          <a:effectLst/>
                          <a:latin typeface="Calibri" panose="020F0502020204030204" pitchFamily="34" charset="0"/>
                        </a:rPr>
                        <a:t>How to address:</a:t>
                      </a:r>
                      <a:r>
                        <a:rPr lang="en-US" sz="700" b="0" i="0" u="none" strike="noStrike">
                          <a:solidFill>
                            <a:srgbClr val="000000"/>
                          </a:solidFill>
                          <a:effectLst/>
                          <a:latin typeface="Calibri" panose="020F0502020204030204" pitchFamily="34" charset="0"/>
                        </a:rPr>
                        <a:t> Dropping these two columns in compliance to customer privacy </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extLst>
                  <a:ext uri="{0D108BD9-81ED-4DB2-BD59-A6C34878D82A}">
                    <a16:rowId xmlns:a16="http://schemas.microsoft.com/office/drawing/2014/main" val="753762270"/>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6350" cap="flat" cmpd="sng" algn="ctr">
                      <a:solidFill>
                        <a:srgbClr val="AEAAAA"/>
                      </a:solidFill>
                      <a:prstDash val="dot"/>
                      <a:round/>
                      <a:headEnd type="none" w="med" len="med"/>
                      <a:tailEnd type="none" w="med" len="med"/>
                    </a:lnB>
                    <a:solidFill>
                      <a:srgbClr val="E2EFDA"/>
                    </a:solidFill>
                  </a:tcPr>
                </a:tc>
                <a:tc vMerge="1">
                  <a:txBody>
                    <a:bodyPr/>
                    <a:lstStyle/>
                    <a:p>
                      <a:endParaRPr lang="en-US"/>
                    </a:p>
                  </a:txBody>
                  <a:tcPr/>
                </a:tc>
                <a:extLst>
                  <a:ext uri="{0D108BD9-81ED-4DB2-BD59-A6C34878D82A}">
                    <a16:rowId xmlns:a16="http://schemas.microsoft.com/office/drawing/2014/main" val="1948597417"/>
                  </a:ext>
                </a:extLst>
              </a:tr>
              <a:tr h="102570">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 </a:t>
                      </a:r>
                    </a:p>
                  </a:txBody>
                  <a:tcPr marL="3238" marR="3238" marT="3238" marB="0" anchor="ctr">
                    <a:lnL w="25400" cap="flat" cmpd="dbl" algn="ctr">
                      <a:solidFill>
                        <a:srgbClr val="000000"/>
                      </a:solidFill>
                      <a:prstDash val="solid"/>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25400" cap="flat" cmpd="dbl" algn="ctr">
                      <a:solidFill>
                        <a:srgbClr val="000000"/>
                      </a:solidFill>
                      <a:prstDash val="solid"/>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25400" cap="flat" cmpd="dbl" algn="ctr">
                      <a:solidFill>
                        <a:srgbClr val="000000"/>
                      </a:solidFill>
                      <a:prstDash val="solid"/>
                      <a:round/>
                      <a:headEnd type="none" w="med" len="med"/>
                      <a:tailEnd type="none" w="med" len="med"/>
                    </a:lnB>
                    <a:solidFill>
                      <a:srgbClr val="E2EFDA"/>
                    </a:solidFill>
                  </a:tcPr>
                </a:tc>
                <a:tc>
                  <a:txBody>
                    <a:bodyPr/>
                    <a:lstStyle/>
                    <a:p>
                      <a:pPr algn="l" fontAlgn="ctr"/>
                      <a:r>
                        <a:rPr lang="en-US" sz="700" b="0" i="0" u="none" strike="noStrike">
                          <a:solidFill>
                            <a:srgbClr val="000000"/>
                          </a:solidFill>
                          <a:effectLst/>
                          <a:latin typeface="Calibri" panose="020F0502020204030204" pitchFamily="34" charset="0"/>
                        </a:rPr>
                        <a:t> </a:t>
                      </a:r>
                    </a:p>
                  </a:txBody>
                  <a:tcPr marL="3238" marR="3238" marT="3238" marB="0" anchor="ctr">
                    <a:lnL w="6350" cap="flat" cmpd="sng" algn="ctr">
                      <a:solidFill>
                        <a:srgbClr val="AEAAAA"/>
                      </a:solidFill>
                      <a:prstDash val="dot"/>
                      <a:round/>
                      <a:headEnd type="none" w="med" len="med"/>
                      <a:tailEnd type="none" w="med" len="med"/>
                    </a:lnL>
                    <a:lnR w="6350" cap="flat" cmpd="sng" algn="ctr">
                      <a:solidFill>
                        <a:srgbClr val="AEAAAA"/>
                      </a:solidFill>
                      <a:prstDash val="dot"/>
                      <a:round/>
                      <a:headEnd type="none" w="med" len="med"/>
                      <a:tailEnd type="none" w="med" len="med"/>
                    </a:lnR>
                    <a:lnT w="6350" cap="flat" cmpd="sng" algn="ctr">
                      <a:solidFill>
                        <a:srgbClr val="AEAAAA"/>
                      </a:solidFill>
                      <a:prstDash val="dot"/>
                      <a:round/>
                      <a:headEnd type="none" w="med" len="med"/>
                      <a:tailEnd type="none" w="med" len="med"/>
                    </a:lnT>
                    <a:lnB w="25400" cap="flat" cmpd="dbl" algn="ctr">
                      <a:solidFill>
                        <a:srgbClr val="000000"/>
                      </a:solidFill>
                      <a:prstDash val="solid"/>
                      <a:round/>
                      <a:headEnd type="none" w="med" len="med"/>
                      <a:tailEnd type="none" w="med" len="med"/>
                    </a:lnB>
                    <a:solidFill>
                      <a:srgbClr val="E2EFDA"/>
                    </a:solidFill>
                  </a:tcPr>
                </a:tc>
                <a:tc>
                  <a:txBody>
                    <a:bodyPr/>
                    <a:lstStyle/>
                    <a:p>
                      <a:pPr algn="l" fontAlgn="ctr"/>
                      <a:r>
                        <a:rPr lang="en-US" sz="700" b="0" i="0" u="none" strike="noStrike" dirty="0">
                          <a:solidFill>
                            <a:srgbClr val="000000"/>
                          </a:solidFill>
                          <a:effectLst/>
                          <a:latin typeface="Calibri" panose="020F0502020204030204" pitchFamily="34" charset="0"/>
                        </a:rPr>
                        <a:t>To keep name clear and consistent with other column titles</a:t>
                      </a:r>
                    </a:p>
                  </a:txBody>
                  <a:tcPr marL="3238" marR="3238" marT="3238" marB="0" anchor="ctr">
                    <a:lnL w="6350" cap="flat" cmpd="sng" algn="ctr">
                      <a:solidFill>
                        <a:srgbClr val="AEAAAA"/>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AEAAAA"/>
                      </a:solidFill>
                      <a:prstDash val="dot"/>
                      <a:round/>
                      <a:headEnd type="none" w="med" len="med"/>
                      <a:tailEnd type="none" w="med" len="med"/>
                    </a:lnT>
                    <a:lnB w="25400" cap="flat" cmpd="dbl"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85923635"/>
                  </a:ext>
                </a:extLst>
              </a:tr>
            </a:tbl>
          </a:graphicData>
        </a:graphic>
      </p:graphicFrame>
      <p:sp>
        <p:nvSpPr>
          <p:cNvPr id="4" name="Rectangle: Rounded Corners 3">
            <a:extLst>
              <a:ext uri="{FF2B5EF4-FFF2-40B4-BE49-F238E27FC236}">
                <a16:creationId xmlns:a16="http://schemas.microsoft.com/office/drawing/2014/main" id="{1D1FE705-D6EF-2ECC-A564-8B4DA5E65825}"/>
              </a:ext>
            </a:extLst>
          </p:cNvPr>
          <p:cNvSpPr/>
          <p:nvPr/>
        </p:nvSpPr>
        <p:spPr>
          <a:xfrm>
            <a:off x="5525193" y="84143"/>
            <a:ext cx="6306589" cy="10186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800" b="1" dirty="0">
                <a:latin typeface="Lora" pitchFamily="2" charset="0"/>
              </a:rPr>
              <a:t>Four datasets were cleaned</a:t>
            </a:r>
            <a:r>
              <a:rPr lang="en-GB" sz="1800" dirty="0">
                <a:latin typeface="Lora" pitchFamily="2" charset="0"/>
              </a:rPr>
              <a:t>, wrangled, and merged to create the final set we used for our analysis. The data contained over </a:t>
            </a:r>
            <a:r>
              <a:rPr lang="en-GB" sz="1800" b="1" dirty="0">
                <a:latin typeface="Lora" pitchFamily="2" charset="0"/>
              </a:rPr>
              <a:t>21 million rows. </a:t>
            </a:r>
          </a:p>
          <a:p>
            <a:pPr algn="ctr"/>
            <a:endParaRPr lang="en-US" dirty="0"/>
          </a:p>
        </p:txBody>
      </p:sp>
      <p:pic>
        <p:nvPicPr>
          <p:cNvPr id="7" name="Picture 6">
            <a:extLst>
              <a:ext uri="{FF2B5EF4-FFF2-40B4-BE49-F238E27FC236}">
                <a16:creationId xmlns:a16="http://schemas.microsoft.com/office/drawing/2014/main" id="{99160B50-2D54-4B41-898B-204359C25250}"/>
              </a:ext>
            </a:extLst>
          </p:cNvPr>
          <p:cNvPicPr>
            <a:picLocks noChangeAspect="1"/>
          </p:cNvPicPr>
          <p:nvPr/>
        </p:nvPicPr>
        <p:blipFill>
          <a:blip r:embed="rId2"/>
          <a:stretch>
            <a:fillRect/>
          </a:stretch>
        </p:blipFill>
        <p:spPr>
          <a:xfrm>
            <a:off x="421178" y="1060191"/>
            <a:ext cx="10376742" cy="2099324"/>
          </a:xfrm>
          <a:prstGeom prst="rect">
            <a:avLst/>
          </a:prstGeom>
        </p:spPr>
      </p:pic>
    </p:spTree>
    <p:extLst>
      <p:ext uri="{BB962C8B-B14F-4D97-AF65-F5344CB8AC3E}">
        <p14:creationId xmlns:p14="http://schemas.microsoft.com/office/powerpoint/2010/main" val="411028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F1DA-F962-A7BE-D279-62A777B4D286}"/>
              </a:ext>
            </a:extLst>
          </p:cNvPr>
          <p:cNvSpPr>
            <a:spLocks noGrp="1"/>
          </p:cNvSpPr>
          <p:nvPr>
            <p:ph type="ctrTitle"/>
          </p:nvPr>
        </p:nvSpPr>
        <p:spPr/>
        <p:txBody>
          <a:bodyPr/>
          <a:lstStyle/>
          <a:p>
            <a:r>
              <a:rPr lang="en-US" dirty="0"/>
              <a:t> - </a:t>
            </a:r>
            <a:r>
              <a:rPr lang="en-US" dirty="0">
                <a:latin typeface="Lora" pitchFamily="2" charset="0"/>
              </a:rPr>
              <a:t>GameCo</a:t>
            </a:r>
          </a:p>
        </p:txBody>
      </p:sp>
      <p:sp>
        <p:nvSpPr>
          <p:cNvPr id="3" name="Subtitle 2">
            <a:extLst>
              <a:ext uri="{FF2B5EF4-FFF2-40B4-BE49-F238E27FC236}">
                <a16:creationId xmlns:a16="http://schemas.microsoft.com/office/drawing/2014/main" id="{8BE6C6DD-E200-3478-914A-F513379AB0B6}"/>
              </a:ext>
            </a:extLst>
          </p:cNvPr>
          <p:cNvSpPr>
            <a:spLocks noGrp="1"/>
          </p:cNvSpPr>
          <p:nvPr>
            <p:ph type="subTitle" idx="1"/>
          </p:nvPr>
        </p:nvSpPr>
        <p:spPr/>
        <p:txBody>
          <a:bodyPr/>
          <a:lstStyle/>
          <a:p>
            <a:r>
              <a:rPr lang="en-GB" sz="2400" kern="0" dirty="0">
                <a:highlight>
                  <a:srgbClr val="FFFF00"/>
                </a:highlight>
                <a:latin typeface="Lora" pitchFamily="2" charset="0"/>
              </a:rPr>
              <a:t>Analysing global sales for a games company</a:t>
            </a:r>
          </a:p>
          <a:p>
            <a:endParaRPr lang="en-US" dirty="0"/>
          </a:p>
        </p:txBody>
      </p:sp>
      <p:sp>
        <p:nvSpPr>
          <p:cNvPr id="5" name="Oval 4">
            <a:extLst>
              <a:ext uri="{FF2B5EF4-FFF2-40B4-BE49-F238E27FC236}">
                <a16:creationId xmlns:a16="http://schemas.microsoft.com/office/drawing/2014/main" id="{4FC50CEC-78C1-5BE6-FFFA-26FCA1EC1CB6}"/>
              </a:ext>
            </a:extLst>
          </p:cNvPr>
          <p:cNvSpPr/>
          <p:nvPr/>
        </p:nvSpPr>
        <p:spPr>
          <a:xfrm>
            <a:off x="2898371" y="2586644"/>
            <a:ext cx="1274618" cy="7980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1</a:t>
            </a:r>
          </a:p>
        </p:txBody>
      </p:sp>
    </p:spTree>
    <p:extLst>
      <p:ext uri="{BB962C8B-B14F-4D97-AF65-F5344CB8AC3E}">
        <p14:creationId xmlns:p14="http://schemas.microsoft.com/office/powerpoint/2010/main" val="2968347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382238" y="925523"/>
            <a:ext cx="3918213" cy="1047363"/>
          </a:xfrm>
          <a:prstGeom prst="rect">
            <a:avLst/>
          </a:prstGeom>
        </p:spPr>
        <p:txBody>
          <a:bodyPr spcFirstLastPara="1" wrap="square" lIns="121900" tIns="121900" rIns="121900" bIns="121900" anchor="ctr" anchorCtr="0">
            <a:noAutofit/>
          </a:bodyPr>
          <a:lstStyle/>
          <a:p>
            <a:r>
              <a:rPr lang="en" sz="3600" b="1" dirty="0">
                <a:solidFill>
                  <a:schemeClr val="accent6"/>
                </a:solidFill>
                <a:highlight>
                  <a:srgbClr val="FFFF00"/>
                </a:highlight>
                <a:latin typeface="Lora" pitchFamily="2" charset="0"/>
              </a:rPr>
              <a:t>Initial analysis </a:t>
            </a:r>
            <a:endParaRPr sz="3600" b="1" dirty="0">
              <a:solidFill>
                <a:schemeClr val="accent6"/>
              </a:solidFill>
              <a:highlight>
                <a:srgbClr val="FFFF00"/>
              </a:highlight>
              <a:latin typeface="Lora" pitchFamily="2" charset="0"/>
            </a:endParaRPr>
          </a:p>
        </p:txBody>
      </p:sp>
      <p:sp>
        <p:nvSpPr>
          <p:cNvPr id="209" name="Google Shape;209;p23"/>
          <p:cNvSpPr/>
          <p:nvPr/>
        </p:nvSpPr>
        <p:spPr>
          <a:xfrm>
            <a:off x="5902937" y="3482985"/>
            <a:ext cx="3198800" cy="3198800"/>
          </a:xfrm>
          <a:prstGeom prst="ellipse">
            <a:avLst/>
          </a:prstGeom>
          <a:solidFill>
            <a:srgbClr val="000000">
              <a:alpha val="7310"/>
            </a:srgbClr>
          </a:solidFill>
          <a:ln>
            <a:noFill/>
          </a:ln>
        </p:spPr>
        <p:txBody>
          <a:bodyPr spcFirstLastPara="1" wrap="square" lIns="121900" tIns="121900" rIns="121900" bIns="121900" anchor="ctr" anchorCtr="0">
            <a:noAutofit/>
          </a:bodyPr>
          <a:lstStyle/>
          <a:p>
            <a:pPr algn="ctr" defTabSz="1219170">
              <a:buClr>
                <a:srgbClr val="000000"/>
              </a:buClr>
            </a:pPr>
            <a:endParaRPr sz="2400" kern="0" dirty="0">
              <a:solidFill>
                <a:srgbClr val="000000"/>
              </a:solidFill>
              <a:latin typeface="Quattrocento Sans"/>
              <a:ea typeface="Quattrocento Sans"/>
              <a:cs typeface="Quattrocento Sans"/>
              <a:sym typeface="Quattrocento Sans"/>
            </a:endParaRPr>
          </a:p>
        </p:txBody>
      </p:sp>
      <p:sp>
        <p:nvSpPr>
          <p:cNvPr id="215" name="Google Shape;215;p23"/>
          <p:cNvSpPr txBox="1">
            <a:spLocks noGrp="1"/>
          </p:cNvSpPr>
          <p:nvPr>
            <p:ph type="sldNum" idx="12"/>
          </p:nvPr>
        </p:nvSpPr>
        <p:spPr>
          <a:xfrm>
            <a:off x="11390969" y="633313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pPr defTabSz="1219170">
                <a:buClr>
                  <a:srgbClr val="000000"/>
                </a:buClr>
              </a:pPr>
              <a:t>20</a:t>
            </a:fld>
            <a:endParaRPr kern="0"/>
          </a:p>
        </p:txBody>
      </p:sp>
      <p:pic>
        <p:nvPicPr>
          <p:cNvPr id="2" name="Picture 1">
            <a:extLst>
              <a:ext uri="{FF2B5EF4-FFF2-40B4-BE49-F238E27FC236}">
                <a16:creationId xmlns:a16="http://schemas.microsoft.com/office/drawing/2014/main" id="{BFAF3D98-2224-2391-1CC9-D74A920E8C6C}"/>
              </a:ext>
            </a:extLst>
          </p:cNvPr>
          <p:cNvPicPr>
            <a:picLocks noChangeAspect="1"/>
          </p:cNvPicPr>
          <p:nvPr/>
        </p:nvPicPr>
        <p:blipFill>
          <a:blip r:embed="rId3"/>
          <a:stretch>
            <a:fillRect/>
          </a:stretch>
        </p:blipFill>
        <p:spPr>
          <a:xfrm>
            <a:off x="5040467" y="268247"/>
            <a:ext cx="2874270" cy="2523274"/>
          </a:xfrm>
          <a:prstGeom prst="rect">
            <a:avLst/>
          </a:prstGeom>
        </p:spPr>
      </p:pic>
      <p:pic>
        <p:nvPicPr>
          <p:cNvPr id="12" name="Picture 11">
            <a:extLst>
              <a:ext uri="{FF2B5EF4-FFF2-40B4-BE49-F238E27FC236}">
                <a16:creationId xmlns:a16="http://schemas.microsoft.com/office/drawing/2014/main" id="{E34F9C89-0225-0BEF-71D4-5A125A16308E}"/>
              </a:ext>
            </a:extLst>
          </p:cNvPr>
          <p:cNvPicPr>
            <a:picLocks noChangeAspect="1"/>
          </p:cNvPicPr>
          <p:nvPr/>
        </p:nvPicPr>
        <p:blipFill>
          <a:blip r:embed="rId4"/>
          <a:stretch>
            <a:fillRect/>
          </a:stretch>
        </p:blipFill>
        <p:spPr>
          <a:xfrm>
            <a:off x="175650" y="4268215"/>
            <a:ext cx="5727287" cy="2327319"/>
          </a:xfrm>
          <a:prstGeom prst="rect">
            <a:avLst/>
          </a:prstGeom>
        </p:spPr>
      </p:pic>
      <p:pic>
        <p:nvPicPr>
          <p:cNvPr id="14" name="Picture 13">
            <a:extLst>
              <a:ext uri="{FF2B5EF4-FFF2-40B4-BE49-F238E27FC236}">
                <a16:creationId xmlns:a16="http://schemas.microsoft.com/office/drawing/2014/main" id="{DEA19DDB-4819-74A9-8F61-443378F26738}"/>
              </a:ext>
            </a:extLst>
          </p:cNvPr>
          <p:cNvPicPr>
            <a:picLocks noChangeAspect="1"/>
          </p:cNvPicPr>
          <p:nvPr/>
        </p:nvPicPr>
        <p:blipFill>
          <a:blip r:embed="rId5"/>
          <a:stretch>
            <a:fillRect/>
          </a:stretch>
        </p:blipFill>
        <p:spPr>
          <a:xfrm>
            <a:off x="6393712" y="3505151"/>
            <a:ext cx="5416050" cy="3154468"/>
          </a:xfrm>
          <a:prstGeom prst="rect">
            <a:avLst/>
          </a:prstGeom>
        </p:spPr>
      </p:pic>
      <p:sp>
        <p:nvSpPr>
          <p:cNvPr id="15" name="TextBox 14">
            <a:extLst>
              <a:ext uri="{FF2B5EF4-FFF2-40B4-BE49-F238E27FC236}">
                <a16:creationId xmlns:a16="http://schemas.microsoft.com/office/drawing/2014/main" id="{61955D56-A238-A36F-D142-7F3D870647ED}"/>
              </a:ext>
            </a:extLst>
          </p:cNvPr>
          <p:cNvSpPr txBox="1"/>
          <p:nvPr/>
        </p:nvSpPr>
        <p:spPr>
          <a:xfrm>
            <a:off x="247217" y="3179035"/>
            <a:ext cx="5833688" cy="830997"/>
          </a:xfrm>
          <a:prstGeom prst="rect">
            <a:avLst/>
          </a:prstGeom>
          <a:noFill/>
          <a:ln w="19050">
            <a:solidFill>
              <a:schemeClr val="accent1"/>
            </a:solidFill>
          </a:ln>
        </p:spPr>
        <p:txBody>
          <a:bodyPr wrap="square" rtlCol="0">
            <a:spAutoFit/>
          </a:bodyPr>
          <a:lstStyle/>
          <a:p>
            <a:pPr algn="ctr"/>
            <a:r>
              <a:rPr lang="en-GB" sz="1600" dirty="0">
                <a:latin typeface="Lora" pitchFamily="2" charset="0"/>
              </a:rPr>
              <a:t>The most popular departments are </a:t>
            </a:r>
            <a:r>
              <a:rPr lang="en-GB" sz="1600" b="1" dirty="0">
                <a:latin typeface="Lora" pitchFamily="2" charset="0"/>
              </a:rPr>
              <a:t>produce</a:t>
            </a:r>
            <a:r>
              <a:rPr lang="en-GB" sz="1600" dirty="0">
                <a:latin typeface="Lora" pitchFamily="2" charset="0"/>
              </a:rPr>
              <a:t> and </a:t>
            </a:r>
            <a:r>
              <a:rPr lang="en-GB" sz="1600" b="1" dirty="0">
                <a:latin typeface="Lora" pitchFamily="2" charset="0"/>
              </a:rPr>
              <a:t>dairy/eggs.</a:t>
            </a:r>
            <a:r>
              <a:rPr lang="en-GB" sz="1600" dirty="0">
                <a:latin typeface="Lora" pitchFamily="2" charset="0"/>
              </a:rPr>
              <a:t> </a:t>
            </a:r>
          </a:p>
          <a:p>
            <a:pPr algn="ctr"/>
            <a:r>
              <a:rPr lang="en-GB" sz="1600" dirty="0">
                <a:latin typeface="Lora" pitchFamily="2" charset="0"/>
              </a:rPr>
              <a:t>Most products fall within </a:t>
            </a:r>
            <a:r>
              <a:rPr lang="en-GB" sz="1600" b="1" dirty="0">
                <a:latin typeface="Lora" pitchFamily="2" charset="0"/>
              </a:rPr>
              <a:t>mid</a:t>
            </a:r>
            <a:r>
              <a:rPr lang="en-GB" sz="1600" dirty="0">
                <a:latin typeface="Lora" pitchFamily="2" charset="0"/>
              </a:rPr>
              <a:t> or </a:t>
            </a:r>
            <a:r>
              <a:rPr lang="en-GB" sz="1600" b="1" dirty="0">
                <a:latin typeface="Lora" pitchFamily="2" charset="0"/>
              </a:rPr>
              <a:t>low-range </a:t>
            </a:r>
            <a:r>
              <a:rPr lang="en-GB" sz="1600" dirty="0">
                <a:latin typeface="Lora" pitchFamily="2" charset="0"/>
              </a:rPr>
              <a:t>price groups.  </a:t>
            </a:r>
          </a:p>
        </p:txBody>
      </p:sp>
      <p:sp>
        <p:nvSpPr>
          <p:cNvPr id="3" name="Rectangle 2">
            <a:extLst>
              <a:ext uri="{FF2B5EF4-FFF2-40B4-BE49-F238E27FC236}">
                <a16:creationId xmlns:a16="http://schemas.microsoft.com/office/drawing/2014/main" id="{F82299CB-E234-DCAC-F593-B7C626C3F369}"/>
              </a:ext>
            </a:extLst>
          </p:cNvPr>
          <p:cNvSpPr/>
          <p:nvPr/>
        </p:nvSpPr>
        <p:spPr>
          <a:xfrm>
            <a:off x="8601523" y="380748"/>
            <a:ext cx="3208239" cy="198560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800" dirty="0">
                <a:latin typeface="Lora" pitchFamily="2" charset="0"/>
              </a:rPr>
              <a:t>The most popular days of the week for purchasing are </a:t>
            </a:r>
            <a:r>
              <a:rPr lang="en-GB" sz="1800" b="1" dirty="0">
                <a:latin typeface="Lora" pitchFamily="2" charset="0"/>
              </a:rPr>
              <a:t>Saturday</a:t>
            </a:r>
            <a:r>
              <a:rPr lang="en-GB" sz="1800" dirty="0">
                <a:latin typeface="Lora" pitchFamily="2" charset="0"/>
              </a:rPr>
              <a:t> and </a:t>
            </a:r>
            <a:r>
              <a:rPr lang="en-GB" sz="1800" b="1" dirty="0">
                <a:latin typeface="Lora" pitchFamily="2" charset="0"/>
              </a:rPr>
              <a:t>Sunday</a:t>
            </a:r>
            <a:r>
              <a:rPr lang="en-GB" sz="1800" dirty="0">
                <a:latin typeface="Lora" pitchFamily="2" charset="0"/>
              </a:rPr>
              <a:t>. The most popular hours are within a standard hours, </a:t>
            </a:r>
            <a:r>
              <a:rPr lang="en-GB" sz="1800" b="1" dirty="0">
                <a:latin typeface="Lora" pitchFamily="2" charset="0"/>
              </a:rPr>
              <a:t>9am until 5pm</a:t>
            </a:r>
            <a:r>
              <a:rPr lang="en-GB" sz="1800" dirty="0">
                <a:latin typeface="Lora" pitchFamily="2" charset="0"/>
              </a:rPr>
              <a:t>. </a:t>
            </a:r>
          </a:p>
          <a:p>
            <a:pPr algn="ctr"/>
            <a:endParaRPr lang="en-US" dirty="0"/>
          </a:p>
        </p:txBody>
      </p:sp>
    </p:spTree>
    <p:extLst>
      <p:ext uri="{BB962C8B-B14F-4D97-AF65-F5344CB8AC3E}">
        <p14:creationId xmlns:p14="http://schemas.microsoft.com/office/powerpoint/2010/main" val="2248035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40FE-50D8-FEDD-FD29-6835D7D85663}"/>
              </a:ext>
            </a:extLst>
          </p:cNvPr>
          <p:cNvSpPr>
            <a:spLocks noGrp="1"/>
          </p:cNvSpPr>
          <p:nvPr>
            <p:ph type="title"/>
          </p:nvPr>
        </p:nvSpPr>
        <p:spPr>
          <a:xfrm>
            <a:off x="389313" y="88669"/>
            <a:ext cx="3999808" cy="619369"/>
          </a:xfrm>
        </p:spPr>
        <p:txBody>
          <a:bodyPr>
            <a:normAutofit fontScale="90000"/>
          </a:bodyPr>
          <a:lstStyle/>
          <a:p>
            <a:r>
              <a:rPr lang="en" sz="4400" dirty="0"/>
              <a:t>Customer profiling </a:t>
            </a:r>
            <a:endParaRPr lang="en-US" dirty="0"/>
          </a:p>
        </p:txBody>
      </p:sp>
      <p:pic>
        <p:nvPicPr>
          <p:cNvPr id="4" name="Picture 3">
            <a:extLst>
              <a:ext uri="{FF2B5EF4-FFF2-40B4-BE49-F238E27FC236}">
                <a16:creationId xmlns:a16="http://schemas.microsoft.com/office/drawing/2014/main" id="{98FBF6BB-EB1B-DE3E-8D68-B0D22799197E}"/>
              </a:ext>
            </a:extLst>
          </p:cNvPr>
          <p:cNvPicPr>
            <a:picLocks noChangeAspect="1"/>
          </p:cNvPicPr>
          <p:nvPr/>
        </p:nvPicPr>
        <p:blipFill>
          <a:blip r:embed="rId2"/>
          <a:stretch>
            <a:fillRect/>
          </a:stretch>
        </p:blipFill>
        <p:spPr>
          <a:xfrm>
            <a:off x="142686" y="708039"/>
            <a:ext cx="5160833" cy="2993898"/>
          </a:xfrm>
          <a:prstGeom prst="rect">
            <a:avLst/>
          </a:prstGeom>
        </p:spPr>
      </p:pic>
      <p:pic>
        <p:nvPicPr>
          <p:cNvPr id="6" name="Graphic 5">
            <a:extLst>
              <a:ext uri="{FF2B5EF4-FFF2-40B4-BE49-F238E27FC236}">
                <a16:creationId xmlns:a16="http://schemas.microsoft.com/office/drawing/2014/main" id="{98DAFEEB-13AC-8859-44DA-D9556D193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73883" y="636355"/>
            <a:ext cx="5377349" cy="3065581"/>
          </a:xfrm>
          <a:prstGeom prst="rect">
            <a:avLst/>
          </a:prstGeom>
        </p:spPr>
      </p:pic>
      <p:pic>
        <p:nvPicPr>
          <p:cNvPr id="8" name="Picture 7">
            <a:extLst>
              <a:ext uri="{FF2B5EF4-FFF2-40B4-BE49-F238E27FC236}">
                <a16:creationId xmlns:a16="http://schemas.microsoft.com/office/drawing/2014/main" id="{A7103A26-FC74-CBF6-BCA1-7AD10C411B2C}"/>
              </a:ext>
            </a:extLst>
          </p:cNvPr>
          <p:cNvPicPr>
            <a:picLocks noChangeAspect="1"/>
          </p:cNvPicPr>
          <p:nvPr/>
        </p:nvPicPr>
        <p:blipFill>
          <a:blip r:embed="rId5"/>
          <a:stretch>
            <a:fillRect/>
          </a:stretch>
        </p:blipFill>
        <p:spPr>
          <a:xfrm>
            <a:off x="5873883" y="3773619"/>
            <a:ext cx="5448051" cy="3222928"/>
          </a:xfrm>
          <a:prstGeom prst="rect">
            <a:avLst/>
          </a:prstGeom>
        </p:spPr>
      </p:pic>
      <p:sp>
        <p:nvSpPr>
          <p:cNvPr id="10" name="TextBox 9">
            <a:extLst>
              <a:ext uri="{FF2B5EF4-FFF2-40B4-BE49-F238E27FC236}">
                <a16:creationId xmlns:a16="http://schemas.microsoft.com/office/drawing/2014/main" id="{BA8AE181-47E1-64B6-6DA2-DAFC2624F688}"/>
              </a:ext>
            </a:extLst>
          </p:cNvPr>
          <p:cNvSpPr txBox="1"/>
          <p:nvPr/>
        </p:nvSpPr>
        <p:spPr>
          <a:xfrm>
            <a:off x="142686" y="3879273"/>
            <a:ext cx="5565387" cy="2800767"/>
          </a:xfrm>
          <a:prstGeom prst="rect">
            <a:avLst/>
          </a:prstGeom>
          <a:noFill/>
        </p:spPr>
        <p:txBody>
          <a:bodyPr wrap="square">
            <a:spAutoFit/>
          </a:bodyPr>
          <a:lstStyle/>
          <a:p>
            <a:r>
              <a:rPr lang="en-US" sz="1600" dirty="0">
                <a:latin typeface="Lora" pitchFamily="2" charset="0"/>
              </a:rPr>
              <a:t>Within all types of Income categories, frequent customer order the most, followed by regular customer and then the non-frequent customers. Meaning, irrespective of the Income level of our customers, the frequent customers are always ordering the most. The middle Age group order the most in all regions among all types of customer. The older Age group make the less orders across all type of customers. The busiest days of the week Saturday, Sunday and Friday respectively .The busiest hour of the day is between 10am to 5pm which signifies the most time orders are been placed</a:t>
            </a:r>
            <a:r>
              <a:rPr lang="en-US" sz="1600" dirty="0"/>
              <a:t>.</a:t>
            </a:r>
          </a:p>
        </p:txBody>
      </p:sp>
    </p:spTree>
    <p:extLst>
      <p:ext uri="{BB962C8B-B14F-4D97-AF65-F5344CB8AC3E}">
        <p14:creationId xmlns:p14="http://schemas.microsoft.com/office/powerpoint/2010/main" val="1074536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EB3B-CEB2-D8FC-C8D1-E8318D78A93D}"/>
              </a:ext>
            </a:extLst>
          </p:cNvPr>
          <p:cNvSpPr>
            <a:spLocks noGrp="1"/>
          </p:cNvSpPr>
          <p:nvPr>
            <p:ph type="title"/>
          </p:nvPr>
        </p:nvSpPr>
        <p:spPr>
          <a:xfrm>
            <a:off x="653935" y="798022"/>
            <a:ext cx="10699865" cy="476596"/>
          </a:xfrm>
        </p:spPr>
        <p:txBody>
          <a:bodyPr>
            <a:normAutofit fontScale="90000"/>
          </a:bodyPr>
          <a:lstStyle/>
          <a:p>
            <a:r>
              <a:rPr lang="en" sz="4400" dirty="0"/>
              <a:t>     </a:t>
            </a:r>
            <a:r>
              <a:rPr lang="en" sz="4400" dirty="0">
                <a:latin typeface="Lora" pitchFamily="2" charset="0"/>
              </a:rPr>
              <a:t>Recommendations</a:t>
            </a:r>
            <a:endParaRPr lang="en-US" dirty="0">
              <a:latin typeface="Lora" pitchFamily="2" charset="0"/>
            </a:endParaRPr>
          </a:p>
        </p:txBody>
      </p:sp>
      <p:sp>
        <p:nvSpPr>
          <p:cNvPr id="3" name="Rectangle 2">
            <a:extLst>
              <a:ext uri="{FF2B5EF4-FFF2-40B4-BE49-F238E27FC236}">
                <a16:creationId xmlns:a16="http://schemas.microsoft.com/office/drawing/2014/main" id="{138C1FB8-8DBA-2446-9C8F-EE0ACB10CFCD}"/>
              </a:ext>
            </a:extLst>
          </p:cNvPr>
          <p:cNvSpPr/>
          <p:nvPr/>
        </p:nvSpPr>
        <p:spPr>
          <a:xfrm>
            <a:off x="803564" y="99753"/>
            <a:ext cx="11022676" cy="6594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GB" sz="2000" b="1" dirty="0">
                <a:latin typeface="Lora" pitchFamily="2" charset="0"/>
                <a:hlinkClick r:id="rId2" action="ppaction://hlinkfile"/>
              </a:rPr>
              <a:t>Final Project Report in Excel</a:t>
            </a:r>
            <a:endParaRPr lang="en-GB" sz="2000" b="1" dirty="0">
              <a:latin typeface="Lora" pitchFamily="2" charset="0"/>
            </a:endParaRPr>
          </a:p>
          <a:p>
            <a:pPr algn="ctr"/>
            <a:endParaRPr lang="en-US" dirty="0"/>
          </a:p>
        </p:txBody>
      </p:sp>
      <p:pic>
        <p:nvPicPr>
          <p:cNvPr id="4" name="Picture 3">
            <a:extLst>
              <a:ext uri="{FF2B5EF4-FFF2-40B4-BE49-F238E27FC236}">
                <a16:creationId xmlns:a16="http://schemas.microsoft.com/office/drawing/2014/main" id="{150942C5-3114-6B93-BCB0-BC98804B8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64" y="806739"/>
            <a:ext cx="561193" cy="506672"/>
          </a:xfrm>
          <a:prstGeom prst="rect">
            <a:avLst/>
          </a:prstGeom>
        </p:spPr>
      </p:pic>
      <p:sp>
        <p:nvSpPr>
          <p:cNvPr id="6" name="TextBox 5">
            <a:extLst>
              <a:ext uri="{FF2B5EF4-FFF2-40B4-BE49-F238E27FC236}">
                <a16:creationId xmlns:a16="http://schemas.microsoft.com/office/drawing/2014/main" id="{89E16C5F-C6E4-7EE1-1223-E092EF609732}"/>
              </a:ext>
            </a:extLst>
          </p:cNvPr>
          <p:cNvSpPr txBox="1"/>
          <p:nvPr/>
        </p:nvSpPr>
        <p:spPr>
          <a:xfrm>
            <a:off x="709353" y="1374371"/>
            <a:ext cx="11116887" cy="5909310"/>
          </a:xfrm>
          <a:prstGeom prst="rect">
            <a:avLst/>
          </a:prstGeom>
          <a:noFill/>
        </p:spPr>
        <p:txBody>
          <a:bodyPr wrap="square">
            <a:spAutoFit/>
          </a:bodyPr>
          <a:lstStyle/>
          <a:p>
            <a:pPr marL="285750" indent="-285750">
              <a:buFont typeface="Arial" panose="020B0604020202020204" pitchFamily="34" charset="0"/>
              <a:buChar char="•"/>
            </a:pPr>
            <a:r>
              <a:rPr lang="en-US" dirty="0">
                <a:latin typeface="Lora" pitchFamily="2" charset="0"/>
              </a:rPr>
              <a:t>High frequency of orders with a low expenditure are placed during the day (9am-5pm). However, a low frequency of orders with a high expenditure happens between 6-8am, early in the morning. Instacart can apply some discounts/promotions if ordered are placed during some hours/days, mostly during the busy hours/days on more all products types including the products that are expensive so as to bring traffic of customers that do not consider buying high price products.</a:t>
            </a:r>
          </a:p>
          <a:p>
            <a:endParaRPr lang="en-US" dirty="0">
              <a:latin typeface="Lora" pitchFamily="2" charset="0"/>
            </a:endParaRPr>
          </a:p>
          <a:p>
            <a:pPr marL="285750" indent="-285750">
              <a:buFont typeface="Arial" panose="020B0604020202020204" pitchFamily="34" charset="0"/>
              <a:buChar char="•"/>
            </a:pPr>
            <a:r>
              <a:rPr lang="en-US" dirty="0">
                <a:latin typeface="Lora" pitchFamily="2" charset="0"/>
              </a:rPr>
              <a:t>51% of orders have been placed by regular customers, 33% by loyal customers, and the remaining 16% are submitted by new customers. Ordering habits in different regions are almost the same from proportional perspective. We can introduce some discount like 15-20% off for next order in 5 days to motivate customers return more and turn them to the loyal customers. </a:t>
            </a:r>
          </a:p>
          <a:p>
            <a:pPr marL="285750" indent="-285750">
              <a:buFont typeface="Arial" panose="020B0604020202020204" pitchFamily="34" charset="0"/>
              <a:buChar char="•"/>
            </a:pPr>
            <a:endParaRPr lang="en-US" dirty="0">
              <a:latin typeface="Lora" pitchFamily="2" charset="0"/>
            </a:endParaRPr>
          </a:p>
          <a:p>
            <a:pPr marL="285750" indent="-285750">
              <a:buFont typeface="Arial" panose="020B0604020202020204" pitchFamily="34" charset="0"/>
              <a:buChar char="•"/>
            </a:pPr>
            <a:r>
              <a:rPr lang="en-GB" dirty="0">
                <a:latin typeface="Lora" pitchFamily="2" charset="0"/>
              </a:rPr>
              <a:t>Access to </a:t>
            </a:r>
            <a:r>
              <a:rPr lang="en-GB" b="1" dirty="0">
                <a:latin typeface="Lora" pitchFamily="2" charset="0"/>
              </a:rPr>
              <a:t>time-series data </a:t>
            </a:r>
            <a:r>
              <a:rPr lang="en-GB" dirty="0">
                <a:latin typeface="Lora" pitchFamily="2" charset="0"/>
              </a:rPr>
              <a:t>would allow us to look at seasonal and annual trends and could reveal further insights. </a:t>
            </a:r>
          </a:p>
          <a:p>
            <a:pPr marL="285750" indent="-285750">
              <a:buFont typeface="Arial" panose="020B0604020202020204" pitchFamily="34" charset="0"/>
              <a:buChar char="•"/>
            </a:pPr>
            <a:endParaRPr lang="en-GB" dirty="0">
              <a:latin typeface="Lora" pitchFamily="2" charset="0"/>
            </a:endParaRPr>
          </a:p>
          <a:p>
            <a:pPr marL="285750" indent="-285750">
              <a:buFont typeface="Arial" panose="020B0604020202020204" pitchFamily="34" charset="0"/>
              <a:buChar char="•"/>
            </a:pPr>
            <a:r>
              <a:rPr lang="en-US" dirty="0">
                <a:latin typeface="Lora" pitchFamily="2" charset="0"/>
              </a:rPr>
              <a:t>Ads should be targeted at customer with 'single' household status and customers with a 'non-frequent' loyalty status. The two categories of customers seems to be making the least orders when we compare ordering habits across customer profiles across all regions. Most of the ads should focus on when those category of customers make their orders, whether it peak or non-peak periods.</a:t>
            </a:r>
            <a:endParaRPr lang="en-GB" dirty="0">
              <a:latin typeface="Lora" pitchFamily="2"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2024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6" name="Google Shape;326;p30"/>
          <p:cNvSpPr/>
          <p:nvPr/>
        </p:nvSpPr>
        <p:spPr>
          <a:xfrm>
            <a:off x="1109233" y="1145567"/>
            <a:ext cx="1518800" cy="1518800"/>
          </a:xfrm>
          <a:prstGeom prst="ellipse">
            <a:avLst/>
          </a:prstGeom>
          <a:solidFill>
            <a:srgbClr val="FFCD00"/>
          </a:solidFill>
          <a:ln>
            <a:noFill/>
          </a:ln>
        </p:spPr>
        <p:txBody>
          <a:bodyPr spcFirstLastPara="1" wrap="square" lIns="121900" tIns="121900" rIns="121900" bIns="121900" anchor="ctr" anchorCtr="0">
            <a:noAutofit/>
          </a:bodyPr>
          <a:lstStyle/>
          <a:p>
            <a:endParaRPr sz="2400" dirty="0">
              <a:highlight>
                <a:srgbClr val="FFFF00"/>
              </a:highlight>
            </a:endParaRPr>
          </a:p>
        </p:txBody>
      </p:sp>
      <p:sp>
        <p:nvSpPr>
          <p:cNvPr id="322" name="Google Shape;322;p30"/>
          <p:cNvSpPr txBox="1">
            <a:spLocks noGrp="1"/>
          </p:cNvSpPr>
          <p:nvPr>
            <p:ph type="subTitle" idx="4294967295"/>
          </p:nvPr>
        </p:nvSpPr>
        <p:spPr>
          <a:xfrm>
            <a:off x="3162000" y="2791700"/>
            <a:ext cx="6695200" cy="1046400"/>
          </a:xfrm>
          <a:prstGeom prst="rect">
            <a:avLst/>
          </a:prstGeom>
        </p:spPr>
        <p:txBody>
          <a:bodyPr spcFirstLastPara="1" wrap="square" lIns="121900" tIns="121900" rIns="121900" bIns="121900" anchor="t" anchorCtr="0">
            <a:noAutofit/>
          </a:bodyPr>
          <a:lstStyle/>
          <a:p>
            <a:pPr marL="0" indent="0">
              <a:spcBef>
                <a:spcPts val="800"/>
              </a:spcBef>
              <a:buNone/>
            </a:pPr>
            <a:r>
              <a:rPr lang="en" sz="4800" b="1" i="1" dirty="0">
                <a:latin typeface="Lora"/>
                <a:ea typeface="Lora"/>
                <a:cs typeface="Lora"/>
                <a:sym typeface="Lora"/>
              </a:rPr>
              <a:t>Any </a:t>
            </a:r>
            <a:r>
              <a:rPr lang="en" sz="4800" b="1" i="1" dirty="0">
                <a:highlight>
                  <a:schemeClr val="accent1"/>
                </a:highlight>
                <a:latin typeface="Lora"/>
                <a:ea typeface="Lora"/>
                <a:cs typeface="Lora"/>
                <a:sym typeface="Lora"/>
              </a:rPr>
              <a:t>questions</a:t>
            </a:r>
            <a:r>
              <a:rPr lang="en" sz="4800" b="1" i="1" dirty="0">
                <a:latin typeface="Lora"/>
                <a:ea typeface="Lora"/>
                <a:cs typeface="Lora"/>
                <a:sym typeface="Lora"/>
              </a:rPr>
              <a:t> ?</a:t>
            </a:r>
            <a:endParaRPr sz="4800" b="1" i="1" dirty="0">
              <a:latin typeface="Lora"/>
              <a:ea typeface="Lora"/>
              <a:cs typeface="Lora"/>
              <a:sym typeface="Lora"/>
            </a:endParaRPr>
          </a:p>
          <a:p>
            <a:pPr marL="0" indent="0">
              <a:spcBef>
                <a:spcPts val="800"/>
              </a:spcBef>
              <a:buNone/>
            </a:pPr>
            <a:endParaRPr dirty="0"/>
          </a:p>
          <a:p>
            <a:pPr marL="0" indent="0">
              <a:spcBef>
                <a:spcPts val="800"/>
              </a:spcBef>
              <a:buNone/>
            </a:pPr>
            <a:r>
              <a:rPr lang="en" dirty="0"/>
              <a:t>You can find me at</a:t>
            </a:r>
            <a:endParaRPr dirty="0"/>
          </a:p>
          <a:p>
            <a:pPr marL="609585" indent="-457189">
              <a:spcBef>
                <a:spcPts val="800"/>
              </a:spcBef>
              <a:buSzPts val="1800"/>
            </a:pPr>
            <a:r>
              <a:rPr lang="en-GB" dirty="0">
                <a:hlinkClick r:id="rId3"/>
              </a:rPr>
              <a:t>Babafemi.olayinka@gmail.com</a:t>
            </a:r>
            <a:endParaRPr lang="en-GB" b="1" dirty="0"/>
          </a:p>
          <a:p>
            <a:pPr marL="609585" indent="-457189">
              <a:spcBef>
                <a:spcPts val="800"/>
              </a:spcBef>
              <a:buSzPts val="1800"/>
            </a:pPr>
            <a:r>
              <a:rPr lang="en-GB" dirty="0">
                <a:hlinkClick r:id="rId4"/>
              </a:rPr>
              <a:t>https://github.com/Babafemi01</a:t>
            </a:r>
            <a:endParaRPr lang="en-GB" dirty="0"/>
          </a:p>
          <a:p>
            <a:pPr marL="609585" indent="-457189">
              <a:spcBef>
                <a:spcPts val="800"/>
              </a:spcBef>
              <a:buSzPts val="1800"/>
            </a:pPr>
            <a:r>
              <a:rPr lang="en-GB" dirty="0">
                <a:hlinkClick r:id="rId5"/>
              </a:rPr>
              <a:t>Tableau</a:t>
            </a:r>
            <a:endParaRPr lang="en-GB" dirty="0"/>
          </a:p>
          <a:p>
            <a:pPr marL="609585" indent="-457189">
              <a:spcBef>
                <a:spcPts val="800"/>
              </a:spcBef>
              <a:buSzPts val="1800"/>
            </a:pPr>
            <a:r>
              <a:rPr lang="en-GB" dirty="0">
                <a:hlinkClick r:id="rId6"/>
              </a:rPr>
              <a:t>LinkedIn</a:t>
            </a:r>
            <a:endParaRPr dirty="0"/>
          </a:p>
        </p:txBody>
      </p:sp>
      <p:cxnSp>
        <p:nvCxnSpPr>
          <p:cNvPr id="323" name="Google Shape;323;p30"/>
          <p:cNvCxnSpPr/>
          <p:nvPr/>
        </p:nvCxnSpPr>
        <p:spPr>
          <a:xfrm>
            <a:off x="8600" y="1905000"/>
            <a:ext cx="31964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3162167" y="1088733"/>
            <a:ext cx="6544000" cy="1546400"/>
          </a:xfrm>
          <a:prstGeom prst="rect">
            <a:avLst/>
          </a:prstGeom>
        </p:spPr>
        <p:txBody>
          <a:bodyPr spcFirstLastPara="1" wrap="square" lIns="121900" tIns="121900" rIns="121900" bIns="121900" anchor="ctr" anchorCtr="0">
            <a:noAutofit/>
          </a:bodyPr>
          <a:lstStyle/>
          <a:p>
            <a:r>
              <a:rPr lang="en" sz="8000" dirty="0"/>
              <a:t>Thanks!</a:t>
            </a:r>
            <a:endParaRPr sz="8000" dirty="0"/>
          </a:p>
        </p:txBody>
      </p:sp>
      <p:cxnSp>
        <p:nvCxnSpPr>
          <p:cNvPr id="325" name="Google Shape;325;p30"/>
          <p:cNvCxnSpPr/>
          <p:nvPr/>
        </p:nvCxnSpPr>
        <p:spPr>
          <a:xfrm>
            <a:off x="7453067" y="1905000"/>
            <a:ext cx="4738800" cy="0"/>
          </a:xfrm>
          <a:prstGeom prst="straightConnector1">
            <a:avLst/>
          </a:prstGeom>
          <a:noFill/>
          <a:ln w="9525" cap="flat" cmpd="sng">
            <a:solidFill>
              <a:srgbClr val="CCCCCC"/>
            </a:solidFill>
            <a:prstDash val="solid"/>
            <a:round/>
            <a:headEnd type="none" w="med" len="med"/>
            <a:tailEnd type="none" w="med" len="med"/>
          </a:ln>
        </p:spPr>
      </p:cxnSp>
      <p:grpSp>
        <p:nvGrpSpPr>
          <p:cNvPr id="327" name="Google Shape;327;p30"/>
          <p:cNvGrpSpPr/>
          <p:nvPr/>
        </p:nvGrpSpPr>
        <p:grpSpPr>
          <a:xfrm>
            <a:off x="1531851" y="1587679"/>
            <a:ext cx="674296" cy="634356"/>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30" name="Google Shape;330;p30"/>
          <p:cNvSpPr txBox="1">
            <a:spLocks noGrp="1"/>
          </p:cNvSpPr>
          <p:nvPr>
            <p:ph type="sldNum" idx="12"/>
          </p:nvPr>
        </p:nvSpPr>
        <p:spPr>
          <a:xfrm>
            <a:off x="11390969" y="6333135"/>
            <a:ext cx="731600" cy="524800"/>
          </a:xfrm>
          <a:prstGeom prst="rect">
            <a:avLst/>
          </a:prstGeom>
        </p:spPr>
        <p:txBody>
          <a:bodyPr spcFirstLastPara="1" wrap="square" lIns="121900" tIns="121900" rIns="121900" bIns="121900" anchor="t" anchorCtr="0">
            <a:noAutofit/>
          </a:bodyPr>
          <a:lstStyle/>
          <a:p>
            <a:fld id="{00000000-1234-1234-1234-123412341234}" type="slidenum">
              <a:rPr lang="en"/>
              <a:pPr/>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DB23-1E5F-AD1A-26DE-37029F3605B9}"/>
              </a:ext>
            </a:extLst>
          </p:cNvPr>
          <p:cNvSpPr>
            <a:spLocks noGrp="1"/>
          </p:cNvSpPr>
          <p:nvPr>
            <p:ph type="title"/>
          </p:nvPr>
        </p:nvSpPr>
        <p:spPr/>
        <p:txBody>
          <a:bodyPr/>
          <a:lstStyle/>
          <a:p>
            <a:r>
              <a:rPr lang="en" dirty="0">
                <a:latin typeface="Lora" pitchFamily="2" charset="0"/>
              </a:rPr>
              <a:t>Project overview</a:t>
            </a:r>
            <a:endParaRPr lang="en-US" dirty="0">
              <a:latin typeface="Lora" pitchFamily="2" charset="0"/>
            </a:endParaRPr>
          </a:p>
        </p:txBody>
      </p:sp>
      <p:sp>
        <p:nvSpPr>
          <p:cNvPr id="3" name="Content Placeholder 2">
            <a:extLst>
              <a:ext uri="{FF2B5EF4-FFF2-40B4-BE49-F238E27FC236}">
                <a16:creationId xmlns:a16="http://schemas.microsoft.com/office/drawing/2014/main" id="{ECB75886-2730-170D-3E6F-9C7C7CABFC91}"/>
              </a:ext>
            </a:extLst>
          </p:cNvPr>
          <p:cNvSpPr>
            <a:spLocks noGrp="1"/>
          </p:cNvSpPr>
          <p:nvPr>
            <p:ph idx="1"/>
          </p:nvPr>
        </p:nvSpPr>
        <p:spPr/>
        <p:txBody>
          <a:bodyPr/>
          <a:lstStyle/>
          <a:p>
            <a:r>
              <a:rPr lang="en-US" sz="2400" dirty="0">
                <a:highlight>
                  <a:srgbClr val="FFFF00"/>
                </a:highlight>
                <a:latin typeface="Lora" pitchFamily="2" charset="0"/>
              </a:rPr>
              <a:t>Objective</a:t>
            </a:r>
            <a:r>
              <a:rPr lang="en-US" dirty="0">
                <a:latin typeface="Lora" pitchFamily="2" charset="0"/>
              </a:rPr>
              <a:t>: </a:t>
            </a:r>
            <a:r>
              <a:rPr lang="en-GB" sz="1600" dirty="0">
                <a:solidFill>
                  <a:srgbClr val="000000"/>
                </a:solidFill>
                <a:latin typeface="Lora" pitchFamily="2" charset="0"/>
              </a:rPr>
              <a:t>A global video game company, GameCo, is looking to use data to inform development of new games. As a data analyst, I will be performing descriptive analyses of video game data to better understand how GameCo’s new games might fare in the market</a:t>
            </a:r>
          </a:p>
          <a:p>
            <a:r>
              <a:rPr lang="en-GB" sz="2400" dirty="0">
                <a:latin typeface="Lora" pitchFamily="2" charset="0"/>
              </a:rPr>
              <a:t>Data</a:t>
            </a:r>
            <a:r>
              <a:rPr lang="en-GB" sz="1600" dirty="0">
                <a:solidFill>
                  <a:srgbClr val="000000"/>
                </a:solidFill>
                <a:latin typeface="Lora" pitchFamily="2" charset="0"/>
              </a:rPr>
              <a:t> : </a:t>
            </a:r>
            <a:r>
              <a:rPr lang="en-GB" sz="1600" dirty="0">
                <a:solidFill>
                  <a:srgbClr val="1F2328"/>
                </a:solidFill>
                <a:latin typeface="Lora" pitchFamily="2" charset="0"/>
              </a:rPr>
              <a:t>Open-source data was obtained from </a:t>
            </a:r>
            <a:r>
              <a:rPr lang="en-GB" sz="1600" dirty="0">
                <a:solidFill>
                  <a:srgbClr val="1F2328"/>
                </a:solidFill>
                <a:highlight>
                  <a:srgbClr val="00FFFF"/>
                </a:highlight>
                <a:latin typeface="Lora" pitchFamily="2" charset="0"/>
                <a:hlinkClick r:id="rId2"/>
              </a:rPr>
              <a:t>VGChartz</a:t>
            </a:r>
            <a:r>
              <a:rPr lang="en-GB" sz="1600" dirty="0">
                <a:solidFill>
                  <a:srgbClr val="1F2328"/>
                </a:solidFill>
                <a:latin typeface="Lora" pitchFamily="2" charset="0"/>
              </a:rPr>
              <a:t>.</a:t>
            </a:r>
          </a:p>
          <a:p>
            <a:pPr marL="0" indent="0">
              <a:buNone/>
            </a:pPr>
            <a:r>
              <a:rPr lang="en-GB" sz="1600" dirty="0">
                <a:solidFill>
                  <a:srgbClr val="1F2328"/>
                </a:solidFill>
                <a:latin typeface="Lora" pitchFamily="2" charset="0"/>
              </a:rPr>
              <a:t>	The dataset tracks the number of units sold (in millions) between 1980 and 2016. </a:t>
            </a:r>
            <a:endParaRPr lang="en-GB" sz="1600" b="0" i="0" dirty="0">
              <a:solidFill>
                <a:srgbClr val="1F2328"/>
              </a:solidFill>
              <a:effectLst/>
              <a:latin typeface="Lora" pitchFamily="2" charset="0"/>
            </a:endParaRPr>
          </a:p>
          <a:p>
            <a:r>
              <a:rPr lang="en-US" sz="2400" dirty="0">
                <a:latin typeface="Lora" pitchFamily="2" charset="0"/>
              </a:rPr>
              <a:t>Tools &amp; Skills </a:t>
            </a:r>
            <a:r>
              <a:rPr lang="en-US" sz="1600" dirty="0">
                <a:latin typeface="Lora" pitchFamily="2" charset="0"/>
              </a:rPr>
              <a:t>: </a:t>
            </a:r>
            <a:r>
              <a:rPr lang="en-GB" sz="1600" dirty="0">
                <a:solidFill>
                  <a:srgbClr val="1F2328"/>
                </a:solidFill>
                <a:latin typeface="Lora" pitchFamily="2" charset="0"/>
              </a:rPr>
              <a:t>Excel was used for all data cleaning, integrity, profiling, and consistency checks.  </a:t>
            </a:r>
          </a:p>
          <a:p>
            <a:pPr marL="0" indent="0">
              <a:buNone/>
            </a:pPr>
            <a:r>
              <a:rPr lang="en-GB" sz="1600" dirty="0">
                <a:solidFill>
                  <a:srgbClr val="1F2328"/>
                </a:solidFill>
                <a:latin typeface="Lora" pitchFamily="2" charset="0"/>
              </a:rPr>
              <a:t>	Excel was also used for pivot tables, descriptive analysis, and visualisations. Storytelling was 	achieved through PowerPoint.</a:t>
            </a:r>
          </a:p>
          <a:p>
            <a:r>
              <a:rPr lang="en-US" sz="2400" dirty="0">
                <a:latin typeface="Lora" pitchFamily="2" charset="0"/>
              </a:rPr>
              <a:t>Constraints</a:t>
            </a:r>
            <a:r>
              <a:rPr lang="en-US" sz="1600" dirty="0">
                <a:latin typeface="Lora" pitchFamily="2" charset="0"/>
              </a:rPr>
              <a:t> : </a:t>
            </a:r>
            <a:r>
              <a:rPr lang="en-GB" sz="1600" dirty="0">
                <a:solidFill>
                  <a:srgbClr val="1F2328"/>
                </a:solidFill>
                <a:latin typeface="Lora" pitchFamily="2" charset="0"/>
              </a:rPr>
              <a:t>The dataset only covers the time period up to the end of 2016. </a:t>
            </a:r>
          </a:p>
          <a:p>
            <a:pPr marL="0" indent="0">
              <a:buNone/>
            </a:pPr>
            <a:r>
              <a:rPr lang="en-GB" sz="1600" b="0" i="0" dirty="0">
                <a:solidFill>
                  <a:srgbClr val="1F2328"/>
                </a:solidFill>
                <a:effectLst/>
                <a:latin typeface="Lora" pitchFamily="2" charset="0"/>
              </a:rPr>
              <a:t>	The dataset only tracks units sold, not total profit. Some games might have fewer sales but be at a 	higher price point thereby increasing their profitability. Digital sales were also not included in the 	dataset. </a:t>
            </a:r>
          </a:p>
        </p:txBody>
      </p:sp>
    </p:spTree>
    <p:extLst>
      <p:ext uri="{BB962C8B-B14F-4D97-AF65-F5344CB8AC3E}">
        <p14:creationId xmlns:p14="http://schemas.microsoft.com/office/powerpoint/2010/main" val="65982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FE52-FEBA-583B-9CCA-D8E4A2847E3D}"/>
              </a:ext>
            </a:extLst>
          </p:cNvPr>
          <p:cNvSpPr>
            <a:spLocks noGrp="1"/>
          </p:cNvSpPr>
          <p:nvPr>
            <p:ph type="title"/>
          </p:nvPr>
        </p:nvSpPr>
        <p:spPr>
          <a:xfrm>
            <a:off x="839788" y="321425"/>
            <a:ext cx="3932237" cy="1518459"/>
          </a:xfrm>
        </p:spPr>
        <p:txBody>
          <a:bodyPr/>
          <a:lstStyle/>
          <a:p>
            <a:r>
              <a:rPr lang="en" sz="3200" dirty="0">
                <a:solidFill>
                  <a:schemeClr val="accent6"/>
                </a:solidFill>
                <a:highlight>
                  <a:srgbClr val="FFFF00"/>
                </a:highlight>
                <a:latin typeface="Lora" pitchFamily="2" charset="0"/>
              </a:rPr>
              <a:t>Cleaning and basic analysis</a:t>
            </a:r>
            <a:endParaRPr lang="en-US" dirty="0">
              <a:solidFill>
                <a:schemeClr val="accent6"/>
              </a:solidFill>
              <a:highlight>
                <a:srgbClr val="FFFF00"/>
              </a:highlight>
              <a:latin typeface="Lora" pitchFamily="2" charset="0"/>
            </a:endParaRPr>
          </a:p>
        </p:txBody>
      </p:sp>
      <p:sp>
        <p:nvSpPr>
          <p:cNvPr id="3" name="Picture Placeholder 2">
            <a:extLst>
              <a:ext uri="{FF2B5EF4-FFF2-40B4-BE49-F238E27FC236}">
                <a16:creationId xmlns:a16="http://schemas.microsoft.com/office/drawing/2014/main" id="{3238854C-2067-C86F-5A7B-00B98044740D}"/>
              </a:ext>
            </a:extLst>
          </p:cNvPr>
          <p:cNvSpPr>
            <a:spLocks noGrp="1"/>
          </p:cNvSpPr>
          <p:nvPr>
            <p:ph type="pic" idx="1"/>
          </p:nvPr>
        </p:nvSpPr>
        <p:spPr>
          <a:xfrm>
            <a:off x="5183188" y="987425"/>
            <a:ext cx="5511800" cy="2864139"/>
          </a:xfrm>
        </p:spPr>
      </p:sp>
      <p:sp>
        <p:nvSpPr>
          <p:cNvPr id="4" name="Text Placeholder 3">
            <a:extLst>
              <a:ext uri="{FF2B5EF4-FFF2-40B4-BE49-F238E27FC236}">
                <a16:creationId xmlns:a16="http://schemas.microsoft.com/office/drawing/2014/main" id="{39A7E5F0-B29B-FE92-B8C6-A149C048E03A}"/>
              </a:ext>
            </a:extLst>
          </p:cNvPr>
          <p:cNvSpPr>
            <a:spLocks noGrp="1"/>
          </p:cNvSpPr>
          <p:nvPr>
            <p:ph type="body" sz="half" idx="2"/>
          </p:nvPr>
        </p:nvSpPr>
        <p:spPr/>
        <p:txBody>
          <a:bodyPr/>
          <a:lstStyle/>
          <a:p>
            <a:pPr algn="ctr"/>
            <a:r>
              <a:rPr lang="en-GB" sz="1600" dirty="0">
                <a:latin typeface="Lora" pitchFamily="2" charset="0"/>
              </a:rPr>
              <a:t>Data has been collected between 1980 and 2016. </a:t>
            </a:r>
          </a:p>
          <a:p>
            <a:pPr algn="ctr"/>
            <a:endParaRPr lang="en-GB" sz="1600" dirty="0">
              <a:latin typeface="Lora" pitchFamily="2" charset="0"/>
            </a:endParaRPr>
          </a:p>
          <a:p>
            <a:pPr algn="ctr"/>
            <a:r>
              <a:rPr lang="en-GB" sz="1600" dirty="0">
                <a:latin typeface="Lora" pitchFamily="2" charset="0"/>
              </a:rPr>
              <a:t>Initial analysis shows that </a:t>
            </a:r>
            <a:r>
              <a:rPr lang="en-GB" sz="1600" b="1" dirty="0">
                <a:latin typeface="Lora" pitchFamily="2" charset="0"/>
              </a:rPr>
              <a:t>action</a:t>
            </a:r>
            <a:r>
              <a:rPr lang="en-GB" sz="1600" dirty="0">
                <a:latin typeface="Lora" pitchFamily="2" charset="0"/>
              </a:rPr>
              <a:t> and </a:t>
            </a:r>
            <a:r>
              <a:rPr lang="en-GB" sz="1600" b="1" dirty="0">
                <a:latin typeface="Lora" pitchFamily="2" charset="0"/>
              </a:rPr>
              <a:t>sports</a:t>
            </a:r>
            <a:r>
              <a:rPr lang="en-GB" sz="1600" dirty="0">
                <a:latin typeface="Lora" pitchFamily="2" charset="0"/>
              </a:rPr>
              <a:t> are in the </a:t>
            </a:r>
            <a:r>
              <a:rPr lang="en-GB" sz="1600" b="1" dirty="0">
                <a:latin typeface="Lora" pitchFamily="2" charset="0"/>
              </a:rPr>
              <a:t>top three genres in all three regions</a:t>
            </a:r>
            <a:r>
              <a:rPr lang="en-GB" sz="1600" dirty="0">
                <a:latin typeface="Lora" pitchFamily="2" charset="0"/>
              </a:rPr>
              <a:t>, so those should be a focus for any new games. </a:t>
            </a:r>
          </a:p>
          <a:p>
            <a:pPr algn="ctr"/>
            <a:endParaRPr lang="en-GB" sz="1600" dirty="0">
              <a:latin typeface="Lora" pitchFamily="2" charset="0"/>
            </a:endParaRPr>
          </a:p>
          <a:p>
            <a:pPr algn="ctr"/>
            <a:r>
              <a:rPr lang="en-GB" sz="1600" b="1" dirty="0">
                <a:latin typeface="Lora" pitchFamily="2" charset="0"/>
              </a:rPr>
              <a:t>Shooter</a:t>
            </a:r>
            <a:r>
              <a:rPr lang="en-GB" sz="1600" dirty="0">
                <a:latin typeface="Lora" pitchFamily="2" charset="0"/>
              </a:rPr>
              <a:t> is also popular in </a:t>
            </a:r>
            <a:r>
              <a:rPr lang="en-GB" sz="1600" b="1" dirty="0">
                <a:latin typeface="Lora" pitchFamily="2" charset="0"/>
              </a:rPr>
              <a:t>Europe and North America</a:t>
            </a:r>
            <a:r>
              <a:rPr lang="en-GB" sz="1600" dirty="0">
                <a:latin typeface="Lora" pitchFamily="2" charset="0"/>
              </a:rPr>
              <a:t>, and </a:t>
            </a:r>
            <a:r>
              <a:rPr lang="en-GB" sz="1600" b="1" dirty="0">
                <a:latin typeface="Lora" pitchFamily="2" charset="0"/>
              </a:rPr>
              <a:t>role-playing is popular in Japan</a:t>
            </a:r>
            <a:r>
              <a:rPr lang="en-GB" sz="1600" dirty="0">
                <a:latin typeface="Lora" pitchFamily="2" charset="0"/>
              </a:rPr>
              <a:t>. </a:t>
            </a:r>
          </a:p>
          <a:p>
            <a:endParaRPr lang="en-US" dirty="0"/>
          </a:p>
        </p:txBody>
      </p:sp>
      <p:graphicFrame>
        <p:nvGraphicFramePr>
          <p:cNvPr id="5" name="Table 4">
            <a:extLst>
              <a:ext uri="{FF2B5EF4-FFF2-40B4-BE49-F238E27FC236}">
                <a16:creationId xmlns:a16="http://schemas.microsoft.com/office/drawing/2014/main" id="{E1005B2F-E418-44D9-E329-E21E69C280E2}"/>
              </a:ext>
            </a:extLst>
          </p:cNvPr>
          <p:cNvGraphicFramePr>
            <a:graphicFrameLocks noGrp="1"/>
          </p:cNvGraphicFramePr>
          <p:nvPr>
            <p:extLst>
              <p:ext uri="{D42A27DB-BD31-4B8C-83A1-F6EECF244321}">
                <p14:modId xmlns:p14="http://schemas.microsoft.com/office/powerpoint/2010/main" val="2325979404"/>
              </p:ext>
            </p:extLst>
          </p:nvPr>
        </p:nvGraphicFramePr>
        <p:xfrm>
          <a:off x="5183188" y="853441"/>
          <a:ext cx="5511800" cy="2935388"/>
        </p:xfrm>
        <a:graphic>
          <a:graphicData uri="http://schemas.openxmlformats.org/drawingml/2006/table">
            <a:tbl>
              <a:tblPr>
                <a:tableStyleId>{5C22544A-7EE6-4342-B048-85BDC9FD1C3A}</a:tableStyleId>
              </a:tblPr>
              <a:tblGrid>
                <a:gridCol w="927100">
                  <a:extLst>
                    <a:ext uri="{9D8B030D-6E8A-4147-A177-3AD203B41FA5}">
                      <a16:colId xmlns:a16="http://schemas.microsoft.com/office/drawing/2014/main" val="4182317124"/>
                    </a:ext>
                  </a:extLst>
                </a:gridCol>
                <a:gridCol w="1117600">
                  <a:extLst>
                    <a:ext uri="{9D8B030D-6E8A-4147-A177-3AD203B41FA5}">
                      <a16:colId xmlns:a16="http://schemas.microsoft.com/office/drawing/2014/main" val="2043157273"/>
                    </a:ext>
                  </a:extLst>
                </a:gridCol>
                <a:gridCol w="1104900">
                  <a:extLst>
                    <a:ext uri="{9D8B030D-6E8A-4147-A177-3AD203B41FA5}">
                      <a16:colId xmlns:a16="http://schemas.microsoft.com/office/drawing/2014/main" val="2474901629"/>
                    </a:ext>
                  </a:extLst>
                </a:gridCol>
                <a:gridCol w="1066800">
                  <a:extLst>
                    <a:ext uri="{9D8B030D-6E8A-4147-A177-3AD203B41FA5}">
                      <a16:colId xmlns:a16="http://schemas.microsoft.com/office/drawing/2014/main" val="2595797853"/>
                    </a:ext>
                  </a:extLst>
                </a:gridCol>
                <a:gridCol w="1295400">
                  <a:extLst>
                    <a:ext uri="{9D8B030D-6E8A-4147-A177-3AD203B41FA5}">
                      <a16:colId xmlns:a16="http://schemas.microsoft.com/office/drawing/2014/main" val="1132317277"/>
                    </a:ext>
                  </a:extLst>
                </a:gridCol>
              </a:tblGrid>
              <a:tr h="196938">
                <a:tc>
                  <a:txBody>
                    <a:bodyPr/>
                    <a:lstStyle/>
                    <a:p>
                      <a:pPr algn="l" fontAlgn="b"/>
                      <a:r>
                        <a:rPr lang="en-US" sz="1200" u="none" strike="noStrike">
                          <a:effectLst/>
                        </a:rPr>
                        <a:t>Row Labels</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l" fontAlgn="b"/>
                      <a:r>
                        <a:rPr lang="en-US" sz="1200" u="none" strike="noStrike" dirty="0">
                          <a:effectLst/>
                        </a:rPr>
                        <a:t>Sum of </a:t>
                      </a:r>
                      <a:r>
                        <a:rPr lang="en-US" sz="1200" u="none" strike="noStrike" dirty="0" err="1">
                          <a:effectLst/>
                        </a:rPr>
                        <a:t>NA_Sales</a:t>
                      </a:r>
                      <a:endParaRPr lang="en-US" sz="1200" b="0" i="0" u="none" strike="noStrike" dirty="0">
                        <a:solidFill>
                          <a:srgbClr val="FFFFFF"/>
                        </a:solidFill>
                        <a:effectLst/>
                        <a:latin typeface="Calibri" panose="020F0502020204030204" pitchFamily="34" charset="0"/>
                      </a:endParaRPr>
                    </a:p>
                  </a:txBody>
                  <a:tcPr marL="4763" marR="4763" marT="4763" marB="0" anchor="b"/>
                </a:tc>
                <a:tc>
                  <a:txBody>
                    <a:bodyPr/>
                    <a:lstStyle/>
                    <a:p>
                      <a:pPr algn="l" fontAlgn="b"/>
                      <a:r>
                        <a:rPr lang="en-US" sz="1200" u="none" strike="noStrike" dirty="0">
                          <a:effectLst/>
                        </a:rPr>
                        <a:t>Sum of </a:t>
                      </a:r>
                      <a:r>
                        <a:rPr lang="en-US" sz="1200" u="none" strike="noStrike" dirty="0" err="1">
                          <a:effectLst/>
                        </a:rPr>
                        <a:t>EU_Sales</a:t>
                      </a:r>
                      <a:endParaRPr lang="en-US" sz="1200" b="0" i="0" u="none" strike="noStrike" dirty="0">
                        <a:solidFill>
                          <a:srgbClr val="FFFFFF"/>
                        </a:solidFill>
                        <a:effectLst/>
                        <a:latin typeface="Calibri" panose="020F0502020204030204" pitchFamily="34" charset="0"/>
                      </a:endParaRPr>
                    </a:p>
                  </a:txBody>
                  <a:tcPr marL="4763" marR="4763" marT="4763" marB="0" anchor="b"/>
                </a:tc>
                <a:tc>
                  <a:txBody>
                    <a:bodyPr/>
                    <a:lstStyle/>
                    <a:p>
                      <a:pPr algn="l" fontAlgn="b"/>
                      <a:r>
                        <a:rPr lang="en-US" sz="1200" u="none" strike="noStrike">
                          <a:effectLst/>
                        </a:rPr>
                        <a:t>Sum of JP_Sales</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l" fontAlgn="b"/>
                      <a:r>
                        <a:rPr lang="en-US" sz="1200" u="none" strike="noStrike">
                          <a:effectLst/>
                        </a:rPr>
                        <a:t>Sum of Other_Sales</a:t>
                      </a:r>
                      <a:endParaRPr lang="en-US" sz="1200" b="0" i="0" u="none" strike="noStrike">
                        <a:solidFill>
                          <a:srgbClr val="FFFFFF"/>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293489296"/>
                  </a:ext>
                </a:extLst>
              </a:tr>
              <a:tr h="210650">
                <a:tc>
                  <a:txBody>
                    <a:bodyPr/>
                    <a:lstStyle/>
                    <a:p>
                      <a:pPr algn="l" fontAlgn="b"/>
                      <a:r>
                        <a:rPr lang="en-US" sz="1200" u="none" strike="noStrike">
                          <a:effectLst/>
                        </a:rPr>
                        <a:t>Action</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877.83</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dirty="0">
                          <a:effectLst/>
                        </a:rPr>
                        <a:t>525</a:t>
                      </a:r>
                      <a:endParaRPr lang="en-US" sz="12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159.95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192.79</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858162279"/>
                  </a:ext>
                </a:extLst>
              </a:tr>
              <a:tr h="210650">
                <a:tc>
                  <a:txBody>
                    <a:bodyPr/>
                    <a:lstStyle/>
                    <a:p>
                      <a:pPr algn="l" fontAlgn="b"/>
                      <a:r>
                        <a:rPr lang="en-US" sz="1200" u="none" strike="noStrike">
                          <a:effectLst/>
                        </a:rPr>
                        <a:t>Adventure</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105.77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dirty="0">
                          <a:effectLst/>
                        </a:rPr>
                        <a:t>64.1</a:t>
                      </a:r>
                      <a:endParaRPr lang="en-US" sz="12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51.55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19.22</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754447861"/>
                  </a:ext>
                </a:extLst>
              </a:tr>
              <a:tr h="210650">
                <a:tc>
                  <a:txBody>
                    <a:bodyPr/>
                    <a:lstStyle/>
                    <a:p>
                      <a:pPr algn="l" fontAlgn="b"/>
                      <a:r>
                        <a:rPr lang="en-US" sz="1200" u="none" strike="noStrike">
                          <a:effectLst/>
                        </a:rPr>
                        <a:t>Fighting</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223.59</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101.32</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87.35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37.88</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75267003"/>
                  </a:ext>
                </a:extLst>
              </a:tr>
              <a:tr h="210650">
                <a:tc>
                  <a:txBody>
                    <a:bodyPr/>
                    <a:lstStyle/>
                    <a:p>
                      <a:pPr algn="l" fontAlgn="b"/>
                      <a:r>
                        <a:rPr lang="en-US" sz="1200" u="none" strike="noStrike">
                          <a:effectLst/>
                        </a:rPr>
                        <a:t>Misc</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410.24</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215.98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107.76</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79.51</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347205838"/>
                  </a:ext>
                </a:extLst>
              </a:tr>
              <a:tr h="210650">
                <a:tc>
                  <a:txBody>
                    <a:bodyPr/>
                    <a:lstStyle/>
                    <a:p>
                      <a:pPr algn="l" fontAlgn="b"/>
                      <a:r>
                        <a:rPr lang="en-US" sz="1200" u="none" strike="noStrike">
                          <a:effectLst/>
                        </a:rPr>
                        <a:t>Platform</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447.05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201.63</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130.77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52.07</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090968158"/>
                  </a:ext>
                </a:extLst>
              </a:tr>
              <a:tr h="210650">
                <a:tc>
                  <a:txBody>
                    <a:bodyPr/>
                    <a:lstStyle/>
                    <a:p>
                      <a:pPr algn="l" fontAlgn="b"/>
                      <a:r>
                        <a:rPr lang="en-US" sz="1200" u="none" strike="noStrike">
                          <a:effectLst/>
                        </a:rPr>
                        <a:t>Puzzle</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123.78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50.78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57.31</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13.72</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198828007"/>
                  </a:ext>
                </a:extLst>
              </a:tr>
              <a:tr h="210650">
                <a:tc>
                  <a:txBody>
                    <a:bodyPr/>
                    <a:lstStyle/>
                    <a:p>
                      <a:pPr algn="l" fontAlgn="b"/>
                      <a:r>
                        <a:rPr lang="en-US" sz="1200" u="none" strike="noStrike">
                          <a:effectLst/>
                        </a:rPr>
                        <a:t>Racing</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359.42</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238.39</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56.69</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77.82</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476275343"/>
                  </a:ext>
                </a:extLst>
              </a:tr>
              <a:tr h="210650">
                <a:tc>
                  <a:txBody>
                    <a:bodyPr/>
                    <a:lstStyle/>
                    <a:p>
                      <a:pPr algn="l" fontAlgn="b"/>
                      <a:r>
                        <a:rPr lang="en-US" sz="1200" u="none" strike="noStrike">
                          <a:effectLst/>
                        </a:rPr>
                        <a:t>Role-Playing</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327.28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188.06</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352.31</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63.22</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47242013"/>
                  </a:ext>
                </a:extLst>
              </a:tr>
              <a:tr h="210650">
                <a:tc>
                  <a:txBody>
                    <a:bodyPr/>
                    <a:lstStyle/>
                    <a:p>
                      <a:pPr algn="l" fontAlgn="b"/>
                      <a:r>
                        <a:rPr lang="en-US" sz="1200" u="none" strike="noStrike">
                          <a:effectLst/>
                        </a:rPr>
                        <a:t>Shooter</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582.6</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313.27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38.28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103.09</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953257670"/>
                  </a:ext>
                </a:extLst>
              </a:tr>
              <a:tr h="210650">
                <a:tc>
                  <a:txBody>
                    <a:bodyPr/>
                    <a:lstStyle/>
                    <a:p>
                      <a:pPr algn="l" fontAlgn="b"/>
                      <a:r>
                        <a:rPr lang="en-US" sz="1200" u="none" strike="noStrike">
                          <a:effectLst/>
                        </a:rPr>
                        <a:t>Simulation</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183.31</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113.38</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63.7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33.65</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800524602"/>
                  </a:ext>
                </a:extLst>
              </a:tr>
              <a:tr h="210650">
                <a:tc>
                  <a:txBody>
                    <a:bodyPr/>
                    <a:lstStyle/>
                    <a:p>
                      <a:pPr algn="l" fontAlgn="b"/>
                      <a:r>
                        <a:rPr lang="en-US" sz="1200" u="none" strike="noStrike">
                          <a:effectLst/>
                        </a:rPr>
                        <a:t>Sports</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683.35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376.85</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135.37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136.73</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529817925"/>
                  </a:ext>
                </a:extLst>
              </a:tr>
              <a:tr h="210650">
                <a:tc>
                  <a:txBody>
                    <a:bodyPr/>
                    <a:lstStyle/>
                    <a:p>
                      <a:pPr algn="l" fontAlgn="b"/>
                      <a:r>
                        <a:rPr lang="en-US" sz="1200" u="none" strike="noStrike">
                          <a:effectLst/>
                        </a:rPr>
                        <a:t>Strategy</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68.7</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45.34</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49.46</a:t>
                      </a:r>
                      <a:endParaRPr lang="en-US" sz="1200" b="0"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12.14</a:t>
                      </a:r>
                      <a:endParaRPr lang="en-U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395686774"/>
                  </a:ext>
                </a:extLst>
              </a:tr>
              <a:tr h="210650">
                <a:tc>
                  <a:txBody>
                    <a:bodyPr/>
                    <a:lstStyle/>
                    <a:p>
                      <a:pPr algn="l" fontAlgn="b"/>
                      <a:r>
                        <a:rPr lang="en-US" sz="1200" u="none" strike="noStrike">
                          <a:effectLst/>
                        </a:rPr>
                        <a:t>Grand Total</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4392.92</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2434.1</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r" fontAlgn="b"/>
                      <a:r>
                        <a:rPr lang="en-US" sz="1200" u="none" strike="noStrike">
                          <a:effectLst/>
                        </a:rPr>
                        <a:t>1290.5</a:t>
                      </a:r>
                      <a:endParaRPr lang="en-US" sz="1200" b="0" i="0" u="none" strike="noStrike">
                        <a:solidFill>
                          <a:srgbClr val="FFFFFF"/>
                        </a:solidFill>
                        <a:effectLst/>
                        <a:latin typeface="Calibri" panose="020F0502020204030204" pitchFamily="34" charset="0"/>
                      </a:endParaRPr>
                    </a:p>
                  </a:txBody>
                  <a:tcPr marL="4763" marR="4763" marT="4763" marB="0" anchor="b"/>
                </a:tc>
                <a:tc>
                  <a:txBody>
                    <a:bodyPr/>
                    <a:lstStyle/>
                    <a:p>
                      <a:pPr algn="r" fontAlgn="b"/>
                      <a:r>
                        <a:rPr lang="en-US" sz="1200" u="none" strike="noStrike" dirty="0">
                          <a:effectLst/>
                        </a:rPr>
                        <a:t>821.84</a:t>
                      </a:r>
                      <a:endParaRPr lang="en-US" sz="1200" b="0" i="0" u="none" strike="noStrike" dirty="0">
                        <a:solidFill>
                          <a:srgbClr val="FFFFFF"/>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882271624"/>
                  </a:ext>
                </a:extLst>
              </a:tr>
            </a:tbl>
          </a:graphicData>
        </a:graphic>
      </p:graphicFrame>
    </p:spTree>
    <p:extLst>
      <p:ext uri="{BB962C8B-B14F-4D97-AF65-F5344CB8AC3E}">
        <p14:creationId xmlns:p14="http://schemas.microsoft.com/office/powerpoint/2010/main" val="363366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9242-967E-A3F4-7F98-8C7B5A8A40CF}"/>
              </a:ext>
            </a:extLst>
          </p:cNvPr>
          <p:cNvSpPr>
            <a:spLocks noGrp="1"/>
          </p:cNvSpPr>
          <p:nvPr>
            <p:ph type="title"/>
          </p:nvPr>
        </p:nvSpPr>
        <p:spPr>
          <a:xfrm>
            <a:off x="839788" y="598517"/>
            <a:ext cx="3932237" cy="864524"/>
          </a:xfrm>
        </p:spPr>
        <p:txBody>
          <a:bodyPr/>
          <a:lstStyle/>
          <a:p>
            <a:r>
              <a:rPr lang="en" sz="3200" dirty="0">
                <a:solidFill>
                  <a:schemeClr val="accent6"/>
                </a:solidFill>
                <a:highlight>
                  <a:srgbClr val="FFFF00"/>
                </a:highlight>
                <a:latin typeface="Lora" pitchFamily="2" charset="0"/>
              </a:rPr>
              <a:t>Analysis</a:t>
            </a:r>
            <a:endParaRPr lang="en-US" dirty="0">
              <a:solidFill>
                <a:schemeClr val="accent6"/>
              </a:solidFill>
              <a:highlight>
                <a:srgbClr val="FFFF00"/>
              </a:highlight>
              <a:latin typeface="Lora" pitchFamily="2" charset="0"/>
            </a:endParaRPr>
          </a:p>
        </p:txBody>
      </p:sp>
      <p:sp>
        <p:nvSpPr>
          <p:cNvPr id="4" name="Text Placeholder 3">
            <a:extLst>
              <a:ext uri="{FF2B5EF4-FFF2-40B4-BE49-F238E27FC236}">
                <a16:creationId xmlns:a16="http://schemas.microsoft.com/office/drawing/2014/main" id="{7D5B7F52-F69B-70AF-C8E5-9EAA77610E9E}"/>
              </a:ext>
            </a:extLst>
          </p:cNvPr>
          <p:cNvSpPr>
            <a:spLocks noGrp="1"/>
          </p:cNvSpPr>
          <p:nvPr>
            <p:ph type="body" sz="half" idx="2"/>
          </p:nvPr>
        </p:nvSpPr>
        <p:spPr>
          <a:xfrm>
            <a:off x="839788" y="1862051"/>
            <a:ext cx="3932237" cy="4522124"/>
          </a:xfrm>
        </p:spPr>
        <p:txBody>
          <a:bodyPr>
            <a:normAutofit fontScale="92500" lnSpcReduction="10000"/>
          </a:bodyPr>
          <a:lstStyle/>
          <a:p>
            <a:pPr marL="285750" indent="-285750">
              <a:buFont typeface="Wingdings" panose="05000000000000000000" pitchFamily="2" charset="2"/>
              <a:buChar char="q"/>
            </a:pPr>
            <a:r>
              <a:rPr lang="en-US" dirty="0">
                <a:latin typeface="Lora" pitchFamily="2" charset="0"/>
              </a:rPr>
              <a:t>Not until 2015 that NA sales sharply fall dip but was able to recover back in year 2017 where it sales grew back and Eu also falls dip till 2017 and was not able to recover back till now. But another surprise was JP sales grew so well from 2014 - 2017 and accounted for 100% proportion of the games sold in that year.</a:t>
            </a:r>
          </a:p>
          <a:p>
            <a:pPr marL="285750" indent="-285750">
              <a:buFont typeface="Wingdings" panose="05000000000000000000" pitchFamily="2" charset="2"/>
              <a:buChar char="q"/>
            </a:pPr>
            <a:r>
              <a:rPr lang="en-US" dirty="0">
                <a:latin typeface="Lora" pitchFamily="2" charset="0"/>
              </a:rPr>
              <a:t>For me, GameCo should do more marketing support JP because our expectations was that EU was going to be doing better than JP all through but it turns out that, overall JP looks to do slightly better than EU not until recent times that EU was performing than JP. My expectation that NA will be doing the highest was confirmed by the analysis </a:t>
            </a:r>
            <a:r>
              <a:rPr lang="en-US" dirty="0" err="1">
                <a:latin typeface="Lora" pitchFamily="2" charset="0"/>
              </a:rPr>
              <a:t>i</a:t>
            </a:r>
            <a:r>
              <a:rPr lang="en-US" dirty="0">
                <a:latin typeface="Lora" pitchFamily="2" charset="0"/>
              </a:rPr>
              <a:t> did and we can see that NA is still the only region increasing in sales as at 2020 when the rest are in zero.</a:t>
            </a:r>
          </a:p>
        </p:txBody>
      </p:sp>
      <p:pic>
        <p:nvPicPr>
          <p:cNvPr id="9" name="Picture 8">
            <a:extLst>
              <a:ext uri="{FF2B5EF4-FFF2-40B4-BE49-F238E27FC236}">
                <a16:creationId xmlns:a16="http://schemas.microsoft.com/office/drawing/2014/main" id="{0B05191F-067F-E0AC-9352-C33B6E48FCD3}"/>
              </a:ext>
            </a:extLst>
          </p:cNvPr>
          <p:cNvPicPr>
            <a:picLocks noChangeAspect="1"/>
          </p:cNvPicPr>
          <p:nvPr/>
        </p:nvPicPr>
        <p:blipFill>
          <a:blip r:embed="rId2"/>
          <a:stretch>
            <a:fillRect/>
          </a:stretch>
        </p:blipFill>
        <p:spPr>
          <a:xfrm>
            <a:off x="5183188" y="3571806"/>
            <a:ext cx="6266208" cy="2961998"/>
          </a:xfrm>
          <a:prstGeom prst="rect">
            <a:avLst/>
          </a:prstGeom>
        </p:spPr>
      </p:pic>
      <p:graphicFrame>
        <p:nvGraphicFramePr>
          <p:cNvPr id="12" name="Chart 11">
            <a:extLst>
              <a:ext uri="{FF2B5EF4-FFF2-40B4-BE49-F238E27FC236}">
                <a16:creationId xmlns:a16="http://schemas.microsoft.com/office/drawing/2014/main" id="{D7E87055-A6CD-7CAC-185A-2B4339BE328C}"/>
              </a:ext>
            </a:extLst>
          </p:cNvPr>
          <p:cNvGraphicFramePr>
            <a:graphicFrameLocks/>
          </p:cNvGraphicFramePr>
          <p:nvPr>
            <p:extLst>
              <p:ext uri="{D42A27DB-BD31-4B8C-83A1-F6EECF244321}">
                <p14:modId xmlns:p14="http://schemas.microsoft.com/office/powerpoint/2010/main" val="3547192552"/>
              </p:ext>
            </p:extLst>
          </p:nvPr>
        </p:nvGraphicFramePr>
        <p:xfrm>
          <a:off x="5183189" y="511180"/>
          <a:ext cx="6221873" cy="2917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536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57D7-D93C-FA36-9ECB-3F69BDF27D0A}"/>
              </a:ext>
            </a:extLst>
          </p:cNvPr>
          <p:cNvSpPr>
            <a:spLocks noGrp="1"/>
          </p:cNvSpPr>
          <p:nvPr>
            <p:ph type="title"/>
          </p:nvPr>
        </p:nvSpPr>
        <p:spPr>
          <a:xfrm>
            <a:off x="838200" y="1075113"/>
            <a:ext cx="10515600" cy="750511"/>
          </a:xfrm>
        </p:spPr>
        <p:txBody>
          <a:bodyPr>
            <a:normAutofit/>
          </a:bodyPr>
          <a:lstStyle/>
          <a:p>
            <a:r>
              <a:rPr lang="en" dirty="0"/>
              <a:t>	</a:t>
            </a:r>
            <a:r>
              <a:rPr lang="en" dirty="0">
                <a:latin typeface="Lora" pitchFamily="2" charset="0"/>
              </a:rPr>
              <a:t>Recommendations</a:t>
            </a:r>
            <a:endParaRPr lang="en-US" dirty="0">
              <a:latin typeface="Lora" pitchFamily="2" charset="0"/>
            </a:endParaRPr>
          </a:p>
        </p:txBody>
      </p:sp>
      <p:sp>
        <p:nvSpPr>
          <p:cNvPr id="3" name="Content Placeholder 2">
            <a:extLst>
              <a:ext uri="{FF2B5EF4-FFF2-40B4-BE49-F238E27FC236}">
                <a16:creationId xmlns:a16="http://schemas.microsoft.com/office/drawing/2014/main" id="{0DF9B5E0-1D1E-FF4F-55D3-1CB7E0348090}"/>
              </a:ext>
            </a:extLst>
          </p:cNvPr>
          <p:cNvSpPr>
            <a:spLocks noGrp="1"/>
          </p:cNvSpPr>
          <p:nvPr>
            <p:ph idx="1"/>
          </p:nvPr>
        </p:nvSpPr>
        <p:spPr/>
        <p:txBody>
          <a:bodyPr/>
          <a:lstStyle/>
          <a:p>
            <a:endParaRPr lang="en-US" sz="2000" dirty="0"/>
          </a:p>
          <a:p>
            <a:r>
              <a:rPr lang="en-US" sz="2000" dirty="0">
                <a:latin typeface="Lora" pitchFamily="2" charset="0"/>
                <a:cs typeface="Leelawadee UI Semilight" panose="020B0402040204020203" pitchFamily="34" charset="-34"/>
              </a:rPr>
              <a:t>For me, GameCo should do more marketing support JP because our expectations was that EU was going to be doing better than JP all through but it turns out that, </a:t>
            </a:r>
            <a:r>
              <a:rPr lang="en-US" sz="2000" dirty="0" err="1">
                <a:latin typeface="Lora" pitchFamily="2" charset="0"/>
                <a:cs typeface="Leelawadee UI Semilight" panose="020B0402040204020203" pitchFamily="34" charset="-34"/>
              </a:rPr>
              <a:t>overrall</a:t>
            </a:r>
            <a:r>
              <a:rPr lang="en-US" sz="2000" dirty="0">
                <a:latin typeface="Lora" pitchFamily="2" charset="0"/>
                <a:cs typeface="Leelawadee UI Semilight" panose="020B0402040204020203" pitchFamily="34" charset="-34"/>
              </a:rPr>
              <a:t> JP looks to do slightly better than EU not until recent times that EU was performing than JP. My expectation that NA will be doing the highest was confirmed by the analysis </a:t>
            </a:r>
            <a:r>
              <a:rPr lang="en-US" sz="2000" dirty="0" err="1">
                <a:latin typeface="Lora" pitchFamily="2" charset="0"/>
                <a:cs typeface="Leelawadee UI Semilight" panose="020B0402040204020203" pitchFamily="34" charset="-34"/>
              </a:rPr>
              <a:t>i</a:t>
            </a:r>
            <a:r>
              <a:rPr lang="en-US" sz="2000" dirty="0">
                <a:latin typeface="Lora" pitchFamily="2" charset="0"/>
                <a:cs typeface="Leelawadee UI Semilight" panose="020B0402040204020203" pitchFamily="34" charset="-34"/>
              </a:rPr>
              <a:t> did and we can see that NA is still the only region increasing in sales as at 2020 when the rest are in zero.</a:t>
            </a:r>
          </a:p>
          <a:p>
            <a:r>
              <a:rPr lang="en-US" sz="2000" dirty="0">
                <a:latin typeface="Lora" pitchFamily="2" charset="0"/>
                <a:cs typeface="Leelawadee UI Semilight" panose="020B0402040204020203" pitchFamily="34" charset="-34"/>
              </a:rPr>
              <a:t>I will suggest that the GameCo Executive should revise their assumptions based on the analyzed data and appropriate their marketing budget for 2017 accordingly.</a:t>
            </a:r>
          </a:p>
          <a:p>
            <a:r>
              <a:rPr lang="en-US" sz="2000" dirty="0">
                <a:latin typeface="Lora" pitchFamily="2" charset="0"/>
                <a:cs typeface="Leelawadee UI Semilight" panose="020B0402040204020203" pitchFamily="34" charset="-34"/>
              </a:rPr>
              <a:t>More data should be collected and analyzed to know why there is a drop in the NA &amp; EU, is it a marketing issue or a natural occurrence. I can also recommend they support the growth in JP and do more marketing to retain it, as the analysis as shown that JP sales might account for the 100% global sales in the coming year</a:t>
            </a:r>
          </a:p>
          <a:p>
            <a:endParaRPr lang="en-US" dirty="0"/>
          </a:p>
        </p:txBody>
      </p:sp>
      <p:sp>
        <p:nvSpPr>
          <p:cNvPr id="4" name="Rectangle 3">
            <a:extLst>
              <a:ext uri="{FF2B5EF4-FFF2-40B4-BE49-F238E27FC236}">
                <a16:creationId xmlns:a16="http://schemas.microsoft.com/office/drawing/2014/main" id="{2C0A03B8-006F-4C52-082F-83F990579CB0}"/>
              </a:ext>
            </a:extLst>
          </p:cNvPr>
          <p:cNvSpPr/>
          <p:nvPr/>
        </p:nvSpPr>
        <p:spPr>
          <a:xfrm>
            <a:off x="964276" y="55418"/>
            <a:ext cx="10645834" cy="980902"/>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dirty="0">
                <a:solidFill>
                  <a:schemeClr val="accent6"/>
                </a:solidFill>
                <a:latin typeface="Lora" pitchFamily="2" charset="0"/>
              </a:rPr>
              <a:t>Final</a:t>
            </a:r>
            <a:r>
              <a:rPr lang="en-US" dirty="0">
                <a:solidFill>
                  <a:schemeClr val="accent6"/>
                </a:solidFill>
                <a:latin typeface="Lora" pitchFamily="2" charset="0"/>
              </a:rPr>
              <a:t> </a:t>
            </a:r>
            <a:r>
              <a:rPr lang="en-US" sz="3600" dirty="0">
                <a:solidFill>
                  <a:schemeClr val="accent6"/>
                </a:solidFill>
                <a:latin typeface="Lora" pitchFamily="2" charset="0"/>
              </a:rPr>
              <a:t>Project</a:t>
            </a:r>
            <a:r>
              <a:rPr lang="en-US" dirty="0">
                <a:solidFill>
                  <a:schemeClr val="accent6"/>
                </a:solidFill>
                <a:latin typeface="Lora" pitchFamily="2" charset="0"/>
              </a:rPr>
              <a:t> </a:t>
            </a:r>
            <a:r>
              <a:rPr lang="en-US" sz="3600" dirty="0">
                <a:solidFill>
                  <a:schemeClr val="accent6"/>
                </a:solidFill>
                <a:latin typeface="Lora" pitchFamily="2" charset="0"/>
              </a:rPr>
              <a:t>Report</a:t>
            </a:r>
            <a:endParaRPr lang="en-US" dirty="0">
              <a:solidFill>
                <a:schemeClr val="accent6"/>
              </a:solidFill>
              <a:latin typeface="Lora" pitchFamily="2" charset="0"/>
            </a:endParaRPr>
          </a:p>
        </p:txBody>
      </p:sp>
      <p:pic>
        <p:nvPicPr>
          <p:cNvPr id="6" name="Picture 5">
            <a:extLst>
              <a:ext uri="{FF2B5EF4-FFF2-40B4-BE49-F238E27FC236}">
                <a16:creationId xmlns:a16="http://schemas.microsoft.com/office/drawing/2014/main" id="{BA12A4CA-F17B-F4D1-EAD7-A78BCF0F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276" y="1075113"/>
            <a:ext cx="831272" cy="750512"/>
          </a:xfrm>
          <a:prstGeom prst="rect">
            <a:avLst/>
          </a:prstGeom>
        </p:spPr>
      </p:pic>
    </p:spTree>
    <p:extLst>
      <p:ext uri="{BB962C8B-B14F-4D97-AF65-F5344CB8AC3E}">
        <p14:creationId xmlns:p14="http://schemas.microsoft.com/office/powerpoint/2010/main" val="321710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90B1-7A2A-B7BF-957A-5E08C6EF3387}"/>
              </a:ext>
            </a:extLst>
          </p:cNvPr>
          <p:cNvSpPr>
            <a:spLocks noGrp="1"/>
          </p:cNvSpPr>
          <p:nvPr>
            <p:ph type="ctrTitle"/>
          </p:nvPr>
        </p:nvSpPr>
        <p:spPr/>
        <p:txBody>
          <a:bodyPr/>
          <a:lstStyle/>
          <a:p>
            <a:r>
              <a:rPr lang="en" dirty="0">
                <a:latin typeface="Lora" pitchFamily="2" charset="0"/>
              </a:rPr>
              <a:t>Influenza Season</a:t>
            </a:r>
            <a:endParaRPr lang="en-US" dirty="0">
              <a:latin typeface="Lora" pitchFamily="2" charset="0"/>
            </a:endParaRPr>
          </a:p>
        </p:txBody>
      </p:sp>
      <p:sp>
        <p:nvSpPr>
          <p:cNvPr id="3" name="Subtitle 2">
            <a:extLst>
              <a:ext uri="{FF2B5EF4-FFF2-40B4-BE49-F238E27FC236}">
                <a16:creationId xmlns:a16="http://schemas.microsoft.com/office/drawing/2014/main" id="{704A2AD5-A29F-3571-7390-A5AB8FFAF57E}"/>
              </a:ext>
            </a:extLst>
          </p:cNvPr>
          <p:cNvSpPr>
            <a:spLocks noGrp="1"/>
          </p:cNvSpPr>
          <p:nvPr>
            <p:ph type="subTitle" idx="1"/>
          </p:nvPr>
        </p:nvSpPr>
        <p:spPr/>
        <p:txBody>
          <a:bodyPr/>
          <a:lstStyle/>
          <a:p>
            <a:r>
              <a:rPr lang="en-GB" sz="2400" kern="0" dirty="0">
                <a:highlight>
                  <a:srgbClr val="FFFF00"/>
                </a:highlight>
                <a:latin typeface="Lora" pitchFamily="2" charset="0"/>
              </a:rPr>
              <a:t>Medical staffing across the US during influenza season</a:t>
            </a:r>
          </a:p>
          <a:p>
            <a:endParaRPr lang="en-US" dirty="0"/>
          </a:p>
        </p:txBody>
      </p:sp>
      <p:sp>
        <p:nvSpPr>
          <p:cNvPr id="4" name="Oval 3">
            <a:extLst>
              <a:ext uri="{FF2B5EF4-FFF2-40B4-BE49-F238E27FC236}">
                <a16:creationId xmlns:a16="http://schemas.microsoft.com/office/drawing/2014/main" id="{965F7FDE-71C1-44FD-101F-963E7029BEDF}"/>
              </a:ext>
            </a:extLst>
          </p:cNvPr>
          <p:cNvSpPr/>
          <p:nvPr/>
        </p:nvSpPr>
        <p:spPr>
          <a:xfrm>
            <a:off x="1756757" y="2630978"/>
            <a:ext cx="1274618" cy="79802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2</a:t>
            </a:r>
          </a:p>
        </p:txBody>
      </p:sp>
    </p:spTree>
    <p:extLst>
      <p:ext uri="{BB962C8B-B14F-4D97-AF65-F5344CB8AC3E}">
        <p14:creationId xmlns:p14="http://schemas.microsoft.com/office/powerpoint/2010/main" val="1102627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AA50-F413-7A3E-D285-D7B5C9FB8E27}"/>
              </a:ext>
            </a:extLst>
          </p:cNvPr>
          <p:cNvSpPr>
            <a:spLocks noGrp="1"/>
          </p:cNvSpPr>
          <p:nvPr>
            <p:ph type="title"/>
          </p:nvPr>
        </p:nvSpPr>
        <p:spPr>
          <a:xfrm>
            <a:off x="838200" y="554183"/>
            <a:ext cx="10306396" cy="1091738"/>
          </a:xfrm>
        </p:spPr>
        <p:txBody>
          <a:bodyPr>
            <a:noAutofit/>
          </a:bodyPr>
          <a:lstStyle/>
          <a:p>
            <a:r>
              <a:rPr lang="en-GB" sz="2400" dirty="0">
                <a:solidFill>
                  <a:srgbClr val="000000"/>
                </a:solidFill>
                <a:effectLst/>
                <a:highlight>
                  <a:srgbClr val="FFFF00"/>
                </a:highlight>
                <a:latin typeface="Lora" pitchFamily="2" charset="0"/>
              </a:rPr>
              <a:t>Objectives</a:t>
            </a:r>
            <a:r>
              <a:rPr lang="en-GB" sz="2400" dirty="0">
                <a:solidFill>
                  <a:srgbClr val="000000"/>
                </a:solidFill>
                <a:effectLst/>
                <a:latin typeface="Lora" pitchFamily="2" charset="0"/>
              </a:rPr>
              <a:t> : </a:t>
            </a:r>
            <a:r>
              <a:rPr lang="en-GB" sz="2000" dirty="0">
                <a:solidFill>
                  <a:srgbClr val="000000"/>
                </a:solidFill>
                <a:effectLst/>
                <a:latin typeface="Lora" pitchFamily="2" charset="0"/>
              </a:rPr>
              <a:t>To help medical staffing agencies provide temporary workers to hospitals and clinics across the US on an as needed basis, by identifying geographi</a:t>
            </a:r>
            <a:r>
              <a:rPr lang="en-GB" sz="2000" dirty="0">
                <a:solidFill>
                  <a:srgbClr val="000000"/>
                </a:solidFill>
                <a:latin typeface="Lora" pitchFamily="2" charset="0"/>
              </a:rPr>
              <a:t>c and seasonal trends for annual influenza outbreaks. </a:t>
            </a:r>
            <a:br>
              <a:rPr lang="en-GB" sz="2400" dirty="0">
                <a:effectLst/>
                <a:latin typeface="Lora" pitchFamily="2" charset="0"/>
              </a:rPr>
            </a:br>
            <a:endParaRPr lang="en-US" sz="2400" dirty="0"/>
          </a:p>
        </p:txBody>
      </p:sp>
      <p:sp>
        <p:nvSpPr>
          <p:cNvPr id="3" name="Content Placeholder 2">
            <a:extLst>
              <a:ext uri="{FF2B5EF4-FFF2-40B4-BE49-F238E27FC236}">
                <a16:creationId xmlns:a16="http://schemas.microsoft.com/office/drawing/2014/main" id="{19626C1C-DC5A-0EA9-274A-D07E5DEEF946}"/>
              </a:ext>
            </a:extLst>
          </p:cNvPr>
          <p:cNvSpPr>
            <a:spLocks noGrp="1"/>
          </p:cNvSpPr>
          <p:nvPr>
            <p:ph idx="1"/>
          </p:nvPr>
        </p:nvSpPr>
        <p:spPr>
          <a:xfrm>
            <a:off x="838200" y="1825625"/>
            <a:ext cx="10515600" cy="4608426"/>
          </a:xfrm>
        </p:spPr>
        <p:txBody>
          <a:bodyPr>
            <a:normAutofit lnSpcReduction="10000"/>
          </a:bodyPr>
          <a:lstStyle/>
          <a:p>
            <a:r>
              <a:rPr lang="en-US" sz="2000" dirty="0">
                <a:latin typeface="Lora" pitchFamily="2" charset="0"/>
              </a:rPr>
              <a:t>Data : </a:t>
            </a:r>
            <a:r>
              <a:rPr lang="en-GB" sz="2000" dirty="0">
                <a:solidFill>
                  <a:srgbClr val="1F2328"/>
                </a:solidFill>
                <a:latin typeface="Lora" pitchFamily="2" charset="0"/>
              </a:rPr>
              <a:t>Four datasets were used in this project, all of which are made available by various branches of the US government including, </a:t>
            </a:r>
            <a:r>
              <a:rPr lang="en-GB" sz="2000" dirty="0">
                <a:solidFill>
                  <a:srgbClr val="1F2328"/>
                </a:solidFill>
                <a:latin typeface="Lora" pitchFamily="2" charset="0"/>
                <a:hlinkClick r:id="rId2"/>
              </a:rPr>
              <a:t>influenza deaths rates</a:t>
            </a:r>
            <a:r>
              <a:rPr lang="en-GB" sz="2000" dirty="0">
                <a:solidFill>
                  <a:srgbClr val="1F2328"/>
                </a:solidFill>
                <a:latin typeface="Lora" pitchFamily="2" charset="0"/>
              </a:rPr>
              <a:t>, </a:t>
            </a:r>
            <a:r>
              <a:rPr lang="en-GB" sz="2000" dirty="0">
                <a:solidFill>
                  <a:srgbClr val="1F2328"/>
                </a:solidFill>
                <a:latin typeface="Lora" pitchFamily="2" charset="0"/>
                <a:hlinkClick r:id="rId3"/>
              </a:rPr>
              <a:t>influenza lab testing</a:t>
            </a:r>
            <a:r>
              <a:rPr lang="en-GB" sz="2000" dirty="0">
                <a:solidFill>
                  <a:srgbClr val="1F2328"/>
                </a:solidFill>
                <a:latin typeface="Lora" pitchFamily="2" charset="0"/>
              </a:rPr>
              <a:t>, and </a:t>
            </a:r>
            <a:r>
              <a:rPr lang="en-GB" sz="2000" dirty="0">
                <a:solidFill>
                  <a:srgbClr val="1F2328"/>
                </a:solidFill>
                <a:latin typeface="Lora" pitchFamily="2" charset="0"/>
                <a:hlinkClick r:id="rId4"/>
              </a:rPr>
              <a:t>influenza shot rates in children</a:t>
            </a:r>
            <a:r>
              <a:rPr lang="en-GB" sz="2000" dirty="0">
                <a:solidFill>
                  <a:srgbClr val="1F2328"/>
                </a:solidFill>
                <a:latin typeface="Lora" pitchFamily="2" charset="0"/>
              </a:rPr>
              <a:t> by the </a:t>
            </a:r>
            <a:r>
              <a:rPr lang="en-GB" sz="2000" dirty="0">
                <a:solidFill>
                  <a:srgbClr val="1F2328"/>
                </a:solidFill>
                <a:latin typeface="Lora" pitchFamily="2" charset="0"/>
                <a:hlinkClick r:id="rId5"/>
              </a:rPr>
              <a:t>CDC</a:t>
            </a:r>
            <a:r>
              <a:rPr lang="en-GB" sz="2000" dirty="0">
                <a:solidFill>
                  <a:srgbClr val="1F2328"/>
                </a:solidFill>
                <a:latin typeface="Lora" pitchFamily="2" charset="0"/>
              </a:rPr>
              <a:t>, and </a:t>
            </a:r>
            <a:r>
              <a:rPr lang="en-GB" sz="2000" dirty="0">
                <a:solidFill>
                  <a:srgbClr val="1F2328"/>
                </a:solidFill>
                <a:latin typeface="Lora" pitchFamily="2" charset="0"/>
                <a:hlinkClick r:id="rId6" action="ppaction://hlinkfile"/>
              </a:rPr>
              <a:t>population data </a:t>
            </a:r>
            <a:r>
              <a:rPr lang="en-GB" sz="2000" dirty="0">
                <a:solidFill>
                  <a:srgbClr val="1F2328"/>
                </a:solidFill>
                <a:latin typeface="Lora" pitchFamily="2" charset="0"/>
              </a:rPr>
              <a:t>from the US Census Bureau</a:t>
            </a:r>
            <a:r>
              <a:rPr lang="en-GB" sz="2800" dirty="0">
                <a:solidFill>
                  <a:srgbClr val="1F2328"/>
                </a:solidFill>
                <a:latin typeface="Lora" pitchFamily="2" charset="0"/>
              </a:rPr>
              <a:t>. </a:t>
            </a:r>
            <a:endParaRPr lang="en-GB" sz="2800" b="0" i="0" dirty="0">
              <a:solidFill>
                <a:srgbClr val="1F2328"/>
              </a:solidFill>
              <a:effectLst/>
              <a:latin typeface="Lora" pitchFamily="2" charset="0"/>
            </a:endParaRPr>
          </a:p>
          <a:p>
            <a:r>
              <a:rPr lang="en-US" sz="2000" dirty="0">
                <a:latin typeface="Lora" pitchFamily="2" charset="0"/>
              </a:rPr>
              <a:t>Tools &amp; Skills : </a:t>
            </a:r>
            <a:r>
              <a:rPr lang="en-GB" sz="2000" dirty="0">
                <a:solidFill>
                  <a:srgbClr val="1F2328"/>
                </a:solidFill>
                <a:latin typeface="Lora" pitchFamily="2" charset="0"/>
              </a:rPr>
              <a:t>A data research project was designed and excel was used for all data cleaning, profiling, wrangling, integration, and transformation. Excel was also used for statistical analysis including correlation and hypothesis testing. Visualisations and storytelling were achieved through Tableau.</a:t>
            </a:r>
          </a:p>
          <a:p>
            <a:r>
              <a:rPr lang="en-GB" sz="2000" dirty="0">
                <a:solidFill>
                  <a:srgbClr val="1F2328"/>
                </a:solidFill>
                <a:latin typeface="Lora" pitchFamily="2" charset="0"/>
              </a:rPr>
              <a:t>Constraints : The datasets only cover 2009 – 2017. Naturally, because it is medical data, patient information has been suppressed (e.g., children under a certain age or patients with underlying medical conditions). A lot of the data is based on estimates, and there are some time lags particularly when handling the census data.</a:t>
            </a:r>
          </a:p>
          <a:p>
            <a:r>
              <a:rPr lang="en-GB" sz="2000" dirty="0">
                <a:solidFill>
                  <a:srgbClr val="1F2328"/>
                </a:solidFill>
                <a:latin typeface="Lora" pitchFamily="2" charset="0"/>
              </a:rPr>
              <a:t>Links : </a:t>
            </a:r>
            <a:r>
              <a:rPr lang="en-US" sz="1800" u="sng" kern="0" dirty="0">
                <a:solidFill>
                  <a:srgbClr val="0563C1"/>
                </a:solidFill>
                <a:effectLst/>
                <a:latin typeface="Lora" pitchFamily="2" charset="0"/>
                <a:ea typeface="Times New Roman" panose="02020603050405020304" pitchFamily="18" charset="0"/>
                <a:cs typeface="Calibri" panose="020F0502020204030204" pitchFamily="34" charset="0"/>
                <a:hlinkClick r:id="rId7"/>
              </a:rPr>
              <a:t>https://public.tableau.com/app/profile/babafemi.olawale.olayinka/viz/PreparationforInfluenzaSeason2_0/Story1?publish=yes</a:t>
            </a:r>
            <a:endParaRPr lang="en-US" sz="1800" u="sng" kern="0" dirty="0">
              <a:solidFill>
                <a:srgbClr val="0563C1"/>
              </a:solidFill>
              <a:effectLst/>
              <a:latin typeface="Lora" pitchFamily="2" charset="0"/>
              <a:ea typeface="Times New Roman" panose="02020603050405020304" pitchFamily="18" charset="0"/>
              <a:cs typeface="Calibri" panose="020F0502020204030204" pitchFamily="34" charset="0"/>
            </a:endParaRPr>
          </a:p>
          <a:p>
            <a:r>
              <a:rPr lang="en-US" sz="1800" u="sng" dirty="0">
                <a:solidFill>
                  <a:srgbClr val="0563C1"/>
                </a:solidFill>
                <a:effectLst/>
                <a:latin typeface="Lora" pitchFamily="2" charset="0"/>
                <a:ea typeface="Calibri" panose="020F0502020204030204" pitchFamily="34" charset="0"/>
                <a:cs typeface="Times New Roman" panose="02020603050405020304" pitchFamily="18" charset="0"/>
                <a:hlinkClick r:id="rId8"/>
              </a:rPr>
              <a:t>https://youtu.be/a5ZYQMC8Dhw</a:t>
            </a:r>
            <a:endParaRPr lang="en-GB" sz="2000" dirty="0">
              <a:solidFill>
                <a:srgbClr val="1F2328"/>
              </a:solidFill>
              <a:latin typeface="Lora" pitchFamily="2" charset="0"/>
            </a:endParaRPr>
          </a:p>
          <a:p>
            <a:endParaRPr lang="en-GB" sz="2000" b="0" i="0" dirty="0">
              <a:solidFill>
                <a:srgbClr val="1F2328"/>
              </a:solidFill>
              <a:effectLst/>
              <a:latin typeface="Lora" pitchFamily="2" charset="0"/>
            </a:endParaRPr>
          </a:p>
          <a:p>
            <a:endParaRPr lang="en-GB" sz="2000" dirty="0">
              <a:solidFill>
                <a:srgbClr val="1F2328"/>
              </a:solidFill>
              <a:latin typeface="Lora" pitchFamily="2" charset="0"/>
            </a:endParaRPr>
          </a:p>
          <a:p>
            <a:endParaRPr lang="en-US" dirty="0"/>
          </a:p>
        </p:txBody>
      </p:sp>
    </p:spTree>
    <p:extLst>
      <p:ext uri="{BB962C8B-B14F-4D97-AF65-F5344CB8AC3E}">
        <p14:creationId xmlns:p14="http://schemas.microsoft.com/office/powerpoint/2010/main" val="493794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F46F-578A-2BD9-BFBA-A366C8279658}"/>
              </a:ext>
            </a:extLst>
          </p:cNvPr>
          <p:cNvSpPr>
            <a:spLocks noGrp="1"/>
          </p:cNvSpPr>
          <p:nvPr>
            <p:ph type="title"/>
          </p:nvPr>
        </p:nvSpPr>
        <p:spPr>
          <a:xfrm>
            <a:off x="554183" y="333362"/>
            <a:ext cx="4144918" cy="1724037"/>
          </a:xfrm>
        </p:spPr>
        <p:txBody>
          <a:bodyPr>
            <a:normAutofit/>
          </a:bodyPr>
          <a:lstStyle/>
          <a:p>
            <a:pPr marL="0" marR="0">
              <a:lnSpc>
                <a:spcPct val="107000"/>
              </a:lnSpc>
              <a:spcBef>
                <a:spcPts val="0"/>
              </a:spcBef>
              <a:spcAft>
                <a:spcPts val="800"/>
              </a:spcAft>
            </a:pPr>
            <a:r>
              <a:rPr lang="en-US" sz="1200" kern="100" dirty="0">
                <a:solidFill>
                  <a:srgbClr val="000000"/>
                </a:solidFill>
                <a:effectLst/>
                <a:latin typeface="Lora" pitchFamily="2" charset="0"/>
                <a:ea typeface="Calibri" panose="020F0502020204030204" pitchFamily="34" charset="0"/>
                <a:cs typeface="Calibri" panose="020F0502020204030204" pitchFamily="34" charset="0"/>
              </a:rPr>
              <a:t>The forecast also shows relatively moderate to high forecast for the year 2018 across each state. </a:t>
            </a:r>
            <a:br>
              <a:rPr lang="en-US" sz="1200" kern="100" dirty="0">
                <a:effectLst/>
                <a:latin typeface="Lora" pitchFamily="2" charset="0"/>
                <a:ea typeface="Calibri" panose="020F0502020204030204" pitchFamily="34" charset="0"/>
                <a:cs typeface="Times New Roman" panose="02020603050405020304" pitchFamily="18" charset="0"/>
              </a:rPr>
            </a:br>
            <a:r>
              <a:rPr lang="en-US" sz="1200" kern="100" dirty="0">
                <a:effectLst/>
                <a:latin typeface="Lora" pitchFamily="2" charset="0"/>
                <a:ea typeface="Calibri" panose="020F0502020204030204" pitchFamily="34" charset="0"/>
                <a:cs typeface="Calibri" panose="020F0502020204030204" pitchFamily="34" charset="0"/>
              </a:rPr>
              <a:t>The chart below reinforces the hypothesis that if additional staff are provided to clinics located with city with highly vulnerable population during the flu season, there will be reduction in the number of deaths among vulnerable population during flu season. </a:t>
            </a:r>
            <a:br>
              <a:rPr lang="en-US" sz="1200" kern="100" dirty="0">
                <a:effectLst/>
                <a:latin typeface="Lora" pitchFamily="2" charset="0"/>
                <a:ea typeface="Calibri" panose="020F0502020204030204" pitchFamily="34" charset="0"/>
                <a:cs typeface="Times New Roman" panose="02020603050405020304" pitchFamily="18" charset="0"/>
              </a:rPr>
            </a:br>
            <a:r>
              <a:rPr lang="en-US" sz="1200" dirty="0">
                <a:solidFill>
                  <a:srgbClr val="000000"/>
                </a:solidFill>
                <a:effectLst/>
                <a:latin typeface="Lora" pitchFamily="2" charset="0"/>
                <a:ea typeface="Calibri" panose="020F0502020204030204" pitchFamily="34" charset="0"/>
              </a:rPr>
              <a:t>Therefore, a need for additional medical staff.</a:t>
            </a:r>
            <a:endParaRPr lang="en-US" sz="1200" dirty="0">
              <a:latin typeface="Lora" pitchFamily="2" charset="0"/>
            </a:endParaRPr>
          </a:p>
        </p:txBody>
      </p:sp>
      <p:sp>
        <p:nvSpPr>
          <p:cNvPr id="4" name="Text Placeholder 3">
            <a:extLst>
              <a:ext uri="{FF2B5EF4-FFF2-40B4-BE49-F238E27FC236}">
                <a16:creationId xmlns:a16="http://schemas.microsoft.com/office/drawing/2014/main" id="{FD001C23-2284-1A62-1F68-609AC2C4BA9C}"/>
              </a:ext>
            </a:extLst>
          </p:cNvPr>
          <p:cNvSpPr>
            <a:spLocks noGrp="1"/>
          </p:cNvSpPr>
          <p:nvPr>
            <p:ph type="body" sz="half" idx="2"/>
          </p:nvPr>
        </p:nvSpPr>
        <p:spPr>
          <a:xfrm>
            <a:off x="554182" y="2057400"/>
            <a:ext cx="4217844" cy="3811588"/>
          </a:xfrm>
        </p:spPr>
        <p:txBody>
          <a:bodyPr>
            <a:normAutofit/>
          </a:bodyPr>
          <a:lstStyle/>
          <a:p>
            <a:r>
              <a:rPr lang="en-US" sz="1400" kern="100" dirty="0">
                <a:solidFill>
                  <a:srgbClr val="666666"/>
                </a:solidFill>
                <a:effectLst/>
                <a:latin typeface="Lora" pitchFamily="2" charset="0"/>
                <a:ea typeface="Calibri" panose="020F0502020204030204" pitchFamily="34" charset="0"/>
                <a:cs typeface="Times New Roman" panose="02020603050405020304" pitchFamily="18" charset="0"/>
              </a:rPr>
              <a:t>It clearly seen that the states with the high total population and highly vulnerable population have the largest Influenza death record, therefore additional medical staff to states with high number of population and highly vulnerable population will help reduce the number of Influenza death in those states. </a:t>
            </a:r>
            <a:r>
              <a:rPr lang="en-GB" sz="1200" dirty="0">
                <a:latin typeface="Lora" pitchFamily="2" charset="0"/>
              </a:rPr>
              <a:t>The top five most impacted states are</a:t>
            </a:r>
            <a:r>
              <a:rPr lang="en-GB" sz="1200" b="1" dirty="0">
                <a:latin typeface="Lora" pitchFamily="2" charset="0"/>
              </a:rPr>
              <a:t> </a:t>
            </a:r>
            <a:r>
              <a:rPr lang="en-GB" sz="1200" dirty="0">
                <a:latin typeface="Lora" pitchFamily="2" charset="0"/>
              </a:rPr>
              <a:t>California, New York, Texas, Pennsylvania, and Florida</a:t>
            </a:r>
            <a:r>
              <a:rPr lang="en-GB" sz="1100" dirty="0">
                <a:latin typeface="Lora" pitchFamily="2" charset="0"/>
              </a:rPr>
              <a:t>.  </a:t>
            </a:r>
          </a:p>
          <a:p>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p>
        </p:txBody>
      </p:sp>
      <p:pic>
        <p:nvPicPr>
          <p:cNvPr id="5" name="Picture 4">
            <a:extLst>
              <a:ext uri="{FF2B5EF4-FFF2-40B4-BE49-F238E27FC236}">
                <a16:creationId xmlns:a16="http://schemas.microsoft.com/office/drawing/2014/main" id="{986A2105-0AFA-19E5-7869-996897484A1C}"/>
              </a:ext>
            </a:extLst>
          </p:cNvPr>
          <p:cNvPicPr>
            <a:picLocks noChangeAspect="1"/>
          </p:cNvPicPr>
          <p:nvPr/>
        </p:nvPicPr>
        <p:blipFill>
          <a:blip r:embed="rId2"/>
          <a:stretch>
            <a:fillRect/>
          </a:stretch>
        </p:blipFill>
        <p:spPr>
          <a:xfrm>
            <a:off x="610770" y="3596641"/>
            <a:ext cx="3932237" cy="3064624"/>
          </a:xfrm>
          <a:prstGeom prst="rect">
            <a:avLst/>
          </a:prstGeom>
        </p:spPr>
      </p:pic>
      <p:pic>
        <p:nvPicPr>
          <p:cNvPr id="6" name="Content Placeholder 5">
            <a:extLst>
              <a:ext uri="{FF2B5EF4-FFF2-40B4-BE49-F238E27FC236}">
                <a16:creationId xmlns:a16="http://schemas.microsoft.com/office/drawing/2014/main" id="{2A8B4579-12BD-BBB2-9E3F-0F4D2241A19A}"/>
              </a:ext>
            </a:extLst>
          </p:cNvPr>
          <p:cNvPicPr>
            <a:picLocks noGrp="1" noChangeAspect="1"/>
          </p:cNvPicPr>
          <p:nvPr>
            <p:ph idx="1"/>
          </p:nvPr>
        </p:nvPicPr>
        <p:blipFill>
          <a:blip r:embed="rId3"/>
          <a:stretch>
            <a:fillRect/>
          </a:stretch>
        </p:blipFill>
        <p:spPr>
          <a:xfrm>
            <a:off x="4844949" y="333362"/>
            <a:ext cx="4099543" cy="3448075"/>
          </a:xfrm>
          <a:prstGeom prst="rect">
            <a:avLst/>
          </a:prstGeom>
        </p:spPr>
      </p:pic>
      <p:pic>
        <p:nvPicPr>
          <p:cNvPr id="7" name="Picture 6">
            <a:extLst>
              <a:ext uri="{FF2B5EF4-FFF2-40B4-BE49-F238E27FC236}">
                <a16:creationId xmlns:a16="http://schemas.microsoft.com/office/drawing/2014/main" id="{73DC0160-3955-0C29-2152-B85E045AB2CC}"/>
              </a:ext>
            </a:extLst>
          </p:cNvPr>
          <p:cNvPicPr>
            <a:picLocks noChangeAspect="1"/>
          </p:cNvPicPr>
          <p:nvPr/>
        </p:nvPicPr>
        <p:blipFill>
          <a:blip r:embed="rId4"/>
          <a:stretch>
            <a:fillRect/>
          </a:stretch>
        </p:blipFill>
        <p:spPr>
          <a:xfrm>
            <a:off x="8944494" y="625545"/>
            <a:ext cx="2144683" cy="3298062"/>
          </a:xfrm>
          <a:prstGeom prst="rect">
            <a:avLst/>
          </a:prstGeom>
        </p:spPr>
      </p:pic>
      <p:pic>
        <p:nvPicPr>
          <p:cNvPr id="8" name="Picture 7">
            <a:extLst>
              <a:ext uri="{FF2B5EF4-FFF2-40B4-BE49-F238E27FC236}">
                <a16:creationId xmlns:a16="http://schemas.microsoft.com/office/drawing/2014/main" id="{A66DED99-D2DA-B1D5-AADF-369305014FAA}"/>
              </a:ext>
            </a:extLst>
          </p:cNvPr>
          <p:cNvPicPr>
            <a:picLocks noChangeAspect="1"/>
          </p:cNvPicPr>
          <p:nvPr/>
        </p:nvPicPr>
        <p:blipFill>
          <a:blip r:embed="rId5"/>
          <a:stretch>
            <a:fillRect/>
          </a:stretch>
        </p:blipFill>
        <p:spPr>
          <a:xfrm>
            <a:off x="5904056" y="3963194"/>
            <a:ext cx="5124161" cy="2616200"/>
          </a:xfrm>
          <a:prstGeom prst="rect">
            <a:avLst/>
          </a:prstGeom>
        </p:spPr>
      </p:pic>
    </p:spTree>
    <p:extLst>
      <p:ext uri="{BB962C8B-B14F-4D97-AF65-F5344CB8AC3E}">
        <p14:creationId xmlns:p14="http://schemas.microsoft.com/office/powerpoint/2010/main" val="12760775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2795</TotalTime>
  <Words>2867</Words>
  <Application>Microsoft Office PowerPoint</Application>
  <PresentationFormat>Widescreen</PresentationFormat>
  <Paragraphs>301</Paragraphs>
  <Slides>23</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Lora</vt:lpstr>
      <vt:lpstr>Quattrocento Sans</vt:lpstr>
      <vt:lpstr>Wingdings</vt:lpstr>
      <vt:lpstr>Office Theme</vt:lpstr>
      <vt:lpstr>Babafemi Olayinka Data Analytics Portfolio</vt:lpstr>
      <vt:lpstr> - GameCo</vt:lpstr>
      <vt:lpstr>Project overview</vt:lpstr>
      <vt:lpstr>Cleaning and basic analysis</vt:lpstr>
      <vt:lpstr>Analysis</vt:lpstr>
      <vt:lpstr> Recommendations</vt:lpstr>
      <vt:lpstr>Influenza Season</vt:lpstr>
      <vt:lpstr>Objectives : To help medical staffing agencies provide temporary workers to hospitals and clinics across the US on an as needed basis, by identifying geographic and seasonal trends for annual influenza outbreaks.  </vt:lpstr>
      <vt:lpstr>The forecast also shows relatively moderate to high forecast for the year 2018 across each state.  The chart below reinforces the hypothesis that if additional staff are provided to clinics located with city with highly vulnerable population during the flu season, there will be reduction in the number of deaths among vulnerable population during flu season.  Therefore, a need for additional medical staff.</vt:lpstr>
      <vt:lpstr>      Recommendations</vt:lpstr>
      <vt:lpstr>Rockbuster Stealth </vt:lpstr>
      <vt:lpstr>Project overview</vt:lpstr>
      <vt:lpstr>Database Management</vt:lpstr>
      <vt:lpstr>              Cleaning and analysis revealed some key initial insights, including about Rockbuster’s global presence: Active in 109 countries 599 customers 1000 movies $61,312.04 total revenue  14,596 rentals </vt:lpstr>
      <vt:lpstr>PowerPoint Presentation</vt:lpstr>
      <vt:lpstr>    Recommendation</vt:lpstr>
      <vt:lpstr>Instacart Basket </vt:lpstr>
      <vt:lpstr>Project overview</vt:lpstr>
      <vt:lpstr>Key insights: data cleaning &amp; wrangling</vt:lpstr>
      <vt:lpstr>Initial analysis </vt:lpstr>
      <vt:lpstr>Customer profiling </vt:lpstr>
      <vt:lpstr>     Recommendations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Babafemi Olayinka Data Analytics Portfolio</dc:title>
  <dc:creator>Babafemi Olayinko</dc:creator>
  <cp:lastModifiedBy>Babafemi Olayinko</cp:lastModifiedBy>
  <cp:revision>8</cp:revision>
  <dcterms:created xsi:type="dcterms:W3CDTF">2023-05-01T19:40:32Z</dcterms:created>
  <dcterms:modified xsi:type="dcterms:W3CDTF">2023-05-03T18:15:41Z</dcterms:modified>
</cp:coreProperties>
</file>